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ink/ink1.xml" ContentType="application/inkml+xml"/>
  <Override PartName="/ppt/ink/ink2.xml" ContentType="application/inkml+xml"/>
  <Override PartName="/ppt/ink/ink3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74" r:id="rId3"/>
    <p:sldId id="280" r:id="rId4"/>
    <p:sldId id="278" r:id="rId5"/>
    <p:sldId id="275" r:id="rId6"/>
    <p:sldId id="271" r:id="rId7"/>
    <p:sldId id="273" r:id="rId8"/>
    <p:sldId id="277" r:id="rId9"/>
    <p:sldId id="279" r:id="rId10"/>
    <p:sldId id="269" r:id="rId11"/>
    <p:sldId id="270" r:id="rId12"/>
    <p:sldId id="262" r:id="rId13"/>
    <p:sldId id="267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8D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Stijl, gemiddeld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660B408-B3CF-4A94-85FC-2B1E0A45F4A2}" styleName="Stijl, donker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3296810-A885-4BE3-A3E7-6D5BEEA58F35}" styleName="Stijl, gemiddeld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71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BF40530-7C4F-44FA-BA9D-BB0F84C6640A}" type="doc">
      <dgm:prSet loTypeId="urn:microsoft.com/office/officeart/2005/8/layout/radial3" loCatId="relationship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nl-NL"/>
        </a:p>
      </dgm:t>
    </dgm:pt>
    <dgm:pt modelId="{1466D46D-A2F1-4538-8868-005F54CA2D94}">
      <dgm:prSet phldrT="[Tekst]"/>
      <dgm:spPr>
        <a:solidFill>
          <a:srgbClr val="C00000">
            <a:alpha val="50000"/>
          </a:srgbClr>
        </a:solidFill>
      </dgm:spPr>
      <dgm:t>
        <a:bodyPr/>
        <a:lstStyle/>
        <a:p>
          <a:r>
            <a:rPr lang="nl-NL" dirty="0">
              <a:latin typeface="Calibri Light" panose="020F0302020204030204" pitchFamily="34" charset="0"/>
              <a:cs typeface="Calibri Light" panose="020F0302020204030204" pitchFamily="34" charset="0"/>
            </a:rPr>
            <a:t>16+klas</a:t>
          </a:r>
        </a:p>
      </dgm:t>
    </dgm:pt>
    <dgm:pt modelId="{B9F0B128-0619-4517-8355-524C4A5CF060}" type="parTrans" cxnId="{5DC9EE69-80A8-4DBA-8205-0D863D6147B0}">
      <dgm:prSet/>
      <dgm:spPr/>
      <dgm:t>
        <a:bodyPr/>
        <a:lstStyle/>
        <a:p>
          <a:endParaRPr lang="nl-NL"/>
        </a:p>
      </dgm:t>
    </dgm:pt>
    <dgm:pt modelId="{ABFC9485-D4D7-4794-97F9-C7FD2D135A38}" type="sibTrans" cxnId="{5DC9EE69-80A8-4DBA-8205-0D863D6147B0}">
      <dgm:prSet/>
      <dgm:spPr/>
      <dgm:t>
        <a:bodyPr/>
        <a:lstStyle/>
        <a:p>
          <a:endParaRPr lang="nl-NL"/>
        </a:p>
      </dgm:t>
    </dgm:pt>
    <dgm:pt modelId="{C6BCE517-3ECD-4FEC-BE2A-A42988543052}">
      <dgm:prSet phldrT="[Tekst]"/>
      <dgm:spPr>
        <a:solidFill>
          <a:srgbClr val="00B050">
            <a:alpha val="50000"/>
          </a:srgbClr>
        </a:solidFill>
      </dgm:spPr>
      <dgm:t>
        <a:bodyPr/>
        <a:lstStyle/>
        <a:p>
          <a:r>
            <a:rPr lang="nl-NL" b="1" dirty="0">
              <a:latin typeface="Calibri Light" panose="020F0302020204030204" pitchFamily="34" charset="0"/>
              <a:cs typeface="Calibri Light" panose="020F0302020204030204" pitchFamily="34" charset="0"/>
            </a:rPr>
            <a:t>HAVO 4 Oostpoort</a:t>
          </a:r>
        </a:p>
        <a:p>
          <a:br>
            <a:rPr lang="nl-NL" b="1" dirty="0">
              <a:latin typeface="Calibri Light" panose="020F0302020204030204" pitchFamily="34" charset="0"/>
              <a:cs typeface="Calibri Light" panose="020F0302020204030204" pitchFamily="34" charset="0"/>
            </a:rPr>
          </a:br>
          <a:r>
            <a:rPr lang="nl-NL" b="1" dirty="0">
              <a:latin typeface="Calibri Light" panose="020F0302020204030204" pitchFamily="34" charset="0"/>
              <a:cs typeface="Calibri Light" panose="020F0302020204030204" pitchFamily="34" charset="0"/>
            </a:rPr>
            <a:t>NL B1 +</a:t>
          </a:r>
        </a:p>
      </dgm:t>
    </dgm:pt>
    <dgm:pt modelId="{47300BB9-3A06-4912-B90E-BED8EDFF792A}" type="parTrans" cxnId="{43153CE4-64DD-4616-8C1A-B04A77427D76}">
      <dgm:prSet/>
      <dgm:spPr/>
      <dgm:t>
        <a:bodyPr/>
        <a:lstStyle/>
        <a:p>
          <a:endParaRPr lang="nl-NL"/>
        </a:p>
      </dgm:t>
    </dgm:pt>
    <dgm:pt modelId="{890DA009-3278-422A-AC7C-42285E2EB98C}" type="sibTrans" cxnId="{43153CE4-64DD-4616-8C1A-B04A77427D76}">
      <dgm:prSet/>
      <dgm:spPr/>
      <dgm:t>
        <a:bodyPr/>
        <a:lstStyle/>
        <a:p>
          <a:endParaRPr lang="nl-NL"/>
        </a:p>
      </dgm:t>
    </dgm:pt>
    <dgm:pt modelId="{EBA1432D-AE89-4973-825E-84093D62B65E}">
      <dgm:prSet phldrT="[Tekst]" custT="1"/>
      <dgm:spPr>
        <a:solidFill>
          <a:srgbClr val="92D050">
            <a:alpha val="50000"/>
          </a:srgbClr>
        </a:solidFill>
      </dgm:spPr>
      <dgm:t>
        <a:bodyPr/>
        <a:lstStyle/>
        <a:p>
          <a:r>
            <a:rPr lang="nl-NL" sz="2000" b="1" dirty="0">
              <a:latin typeface="Calibri Light" panose="020F0302020204030204" pitchFamily="34" charset="0"/>
              <a:cs typeface="Calibri Light" panose="020F0302020204030204" pitchFamily="34" charset="0"/>
            </a:rPr>
            <a:t>MBO </a:t>
          </a:r>
          <a:br>
            <a:rPr lang="nl-NL" sz="2000" b="1" dirty="0">
              <a:latin typeface="Calibri Light" panose="020F0302020204030204" pitchFamily="34" charset="0"/>
              <a:cs typeface="Calibri Light" panose="020F0302020204030204" pitchFamily="34" charset="0"/>
            </a:rPr>
          </a:br>
          <a:r>
            <a:rPr lang="nl-NL" sz="2000" b="1" dirty="0">
              <a:latin typeface="Calibri Light" panose="020F0302020204030204" pitchFamily="34" charset="0"/>
              <a:cs typeface="Calibri Light" panose="020F0302020204030204" pitchFamily="34" charset="0"/>
            </a:rPr>
            <a:t>niveau 3 of 4: NL B1 </a:t>
          </a:r>
        </a:p>
      </dgm:t>
    </dgm:pt>
    <dgm:pt modelId="{C00A4DCB-DAE1-4F33-85DC-5AC250C97B3D}" type="parTrans" cxnId="{0F8B0718-C125-422B-9CDE-2E775CB4E192}">
      <dgm:prSet/>
      <dgm:spPr/>
      <dgm:t>
        <a:bodyPr/>
        <a:lstStyle/>
        <a:p>
          <a:endParaRPr lang="nl-NL"/>
        </a:p>
      </dgm:t>
    </dgm:pt>
    <dgm:pt modelId="{7049535E-759F-4F6E-8E46-09300787CFC3}" type="sibTrans" cxnId="{0F8B0718-C125-422B-9CDE-2E775CB4E192}">
      <dgm:prSet/>
      <dgm:spPr/>
      <dgm:t>
        <a:bodyPr/>
        <a:lstStyle/>
        <a:p>
          <a:endParaRPr lang="nl-NL"/>
        </a:p>
      </dgm:t>
    </dgm:pt>
    <dgm:pt modelId="{9BBF4C55-F105-416C-A48C-D80B1EC27A5A}">
      <dgm:prSet phldrT="[Tekst]"/>
      <dgm:spPr>
        <a:solidFill>
          <a:srgbClr val="7030A0">
            <a:alpha val="50000"/>
          </a:srgbClr>
        </a:solidFill>
      </dgm:spPr>
      <dgm:t>
        <a:bodyPr/>
        <a:lstStyle/>
        <a:p>
          <a:r>
            <a:rPr lang="nl-NL" b="1" dirty="0">
              <a:latin typeface="Calibri Light" panose="020F0302020204030204" pitchFamily="34" charset="0"/>
              <a:cs typeface="Calibri Light" panose="020F0302020204030204" pitchFamily="34" charset="0"/>
            </a:rPr>
            <a:t>Pre Entree Route </a:t>
          </a:r>
          <a:r>
            <a:rPr lang="nl-NL" b="1" dirty="0" err="1">
              <a:latin typeface="Calibri Light" panose="020F0302020204030204" pitchFamily="34" charset="0"/>
              <a:cs typeface="Calibri Light" panose="020F0302020204030204" pitchFamily="34" charset="0"/>
            </a:rPr>
            <a:t>ROCvA</a:t>
          </a:r>
          <a:endParaRPr lang="nl-NL" b="1" dirty="0">
            <a:latin typeface="Calibri Light" panose="020F0302020204030204" pitchFamily="34" charset="0"/>
            <a:cs typeface="Calibri Light" panose="020F0302020204030204" pitchFamily="34" charset="0"/>
          </a:endParaRPr>
        </a:p>
        <a:p>
          <a:endParaRPr lang="nl-NL" dirty="0"/>
        </a:p>
        <a:p>
          <a:r>
            <a:rPr lang="nl-NL" b="1" dirty="0">
              <a:latin typeface="Calibri Light" panose="020F0302020204030204" pitchFamily="34" charset="0"/>
              <a:cs typeface="Calibri Light" panose="020F0302020204030204" pitchFamily="34" charset="0"/>
            </a:rPr>
            <a:t>A1+ en &gt;A2</a:t>
          </a:r>
        </a:p>
      </dgm:t>
    </dgm:pt>
    <dgm:pt modelId="{144874CC-AB1B-4106-94D1-3725D057E57B}" type="parTrans" cxnId="{FC5FDB35-1C7D-4678-A3D0-6EFC0D98C9E8}">
      <dgm:prSet/>
      <dgm:spPr/>
      <dgm:t>
        <a:bodyPr/>
        <a:lstStyle/>
        <a:p>
          <a:endParaRPr lang="nl-NL"/>
        </a:p>
      </dgm:t>
    </dgm:pt>
    <dgm:pt modelId="{34C58427-1268-40C5-93C1-1867860B4027}" type="sibTrans" cxnId="{FC5FDB35-1C7D-4678-A3D0-6EFC0D98C9E8}">
      <dgm:prSet/>
      <dgm:spPr/>
      <dgm:t>
        <a:bodyPr/>
        <a:lstStyle/>
        <a:p>
          <a:endParaRPr lang="nl-NL"/>
        </a:p>
      </dgm:t>
    </dgm:pt>
    <dgm:pt modelId="{CF427435-D497-499F-90E3-FB56281246F4}">
      <dgm:prSet phldrT="[Tekst]"/>
      <dgm:spPr/>
    </dgm:pt>
    <dgm:pt modelId="{1D251D86-E350-4946-8E7C-7B7A5448B048}" type="parTrans" cxnId="{E632423D-5267-4672-99C4-FA06DE05570C}">
      <dgm:prSet/>
      <dgm:spPr/>
      <dgm:t>
        <a:bodyPr/>
        <a:lstStyle/>
        <a:p>
          <a:endParaRPr lang="nl-NL"/>
        </a:p>
      </dgm:t>
    </dgm:pt>
    <dgm:pt modelId="{11F7E9B3-091B-4558-BA18-8AE3E56B1FAF}" type="sibTrans" cxnId="{E632423D-5267-4672-99C4-FA06DE05570C}">
      <dgm:prSet/>
      <dgm:spPr/>
      <dgm:t>
        <a:bodyPr/>
        <a:lstStyle/>
        <a:p>
          <a:endParaRPr lang="nl-NL"/>
        </a:p>
      </dgm:t>
    </dgm:pt>
    <dgm:pt modelId="{FDEC7303-0286-4A67-8B0B-FA738DD357C4}">
      <dgm:prSet phldrT="[Tekst]"/>
      <dgm:spPr/>
    </dgm:pt>
    <dgm:pt modelId="{13151A6C-57FA-4482-AA10-9D2514A8C26B}" type="parTrans" cxnId="{BC363E06-2BC1-4137-8A02-501F7ADEC244}">
      <dgm:prSet/>
      <dgm:spPr/>
      <dgm:t>
        <a:bodyPr/>
        <a:lstStyle/>
        <a:p>
          <a:endParaRPr lang="nl-NL"/>
        </a:p>
      </dgm:t>
    </dgm:pt>
    <dgm:pt modelId="{567C437E-2BAF-48C9-9961-DCB181F2CA6D}" type="sibTrans" cxnId="{BC363E06-2BC1-4137-8A02-501F7ADEC244}">
      <dgm:prSet/>
      <dgm:spPr/>
      <dgm:t>
        <a:bodyPr/>
        <a:lstStyle/>
        <a:p>
          <a:endParaRPr lang="nl-NL"/>
        </a:p>
      </dgm:t>
    </dgm:pt>
    <dgm:pt modelId="{75661A69-240A-40DE-BFB8-A8CC914EEC01}">
      <dgm:prSet phldrT="[Tekst]"/>
      <dgm:spPr/>
    </dgm:pt>
    <dgm:pt modelId="{CE6BE5A9-1127-4297-B281-DB2D22C2DCE0}" type="parTrans" cxnId="{B0B68465-5EF1-402B-8BEC-1D187E8381E7}">
      <dgm:prSet/>
      <dgm:spPr/>
      <dgm:t>
        <a:bodyPr/>
        <a:lstStyle/>
        <a:p>
          <a:endParaRPr lang="nl-NL"/>
        </a:p>
      </dgm:t>
    </dgm:pt>
    <dgm:pt modelId="{3E742C30-9E22-4BDF-9928-708CD0F3EC7A}" type="sibTrans" cxnId="{B0B68465-5EF1-402B-8BEC-1D187E8381E7}">
      <dgm:prSet/>
      <dgm:spPr/>
      <dgm:t>
        <a:bodyPr/>
        <a:lstStyle/>
        <a:p>
          <a:endParaRPr lang="nl-NL"/>
        </a:p>
      </dgm:t>
    </dgm:pt>
    <dgm:pt modelId="{83395DCF-57AC-4EC8-A7B7-D6FE19F8A357}">
      <dgm:prSet phldrT="[Tekst]" custT="1"/>
      <dgm:spPr>
        <a:solidFill>
          <a:srgbClr val="FFC000">
            <a:alpha val="50000"/>
          </a:srgbClr>
        </a:solidFill>
      </dgm:spPr>
      <dgm:t>
        <a:bodyPr/>
        <a:lstStyle/>
        <a:p>
          <a:r>
            <a:rPr lang="nl-NL" sz="2800" b="1" dirty="0">
              <a:latin typeface="Calibri Light" panose="020F0302020204030204" pitchFamily="34" charset="0"/>
              <a:cs typeface="Calibri Light" panose="020F0302020204030204" pitchFamily="34" charset="0"/>
            </a:rPr>
            <a:t>MBO </a:t>
          </a:r>
          <a:br>
            <a:rPr lang="nl-NL" sz="2800" b="1" dirty="0">
              <a:latin typeface="Calibri Light" panose="020F0302020204030204" pitchFamily="34" charset="0"/>
              <a:cs typeface="Calibri Light" panose="020F0302020204030204" pitchFamily="34" charset="0"/>
            </a:rPr>
          </a:br>
          <a:r>
            <a:rPr lang="nl-NL" sz="2800" b="1" dirty="0">
              <a:latin typeface="Calibri Light" panose="020F0302020204030204" pitchFamily="34" charset="0"/>
              <a:cs typeface="Calibri Light" panose="020F0302020204030204" pitchFamily="34" charset="0"/>
            </a:rPr>
            <a:t>niveau 1</a:t>
          </a:r>
        </a:p>
        <a:p>
          <a:endParaRPr lang="nl-NL" sz="2800" b="1" dirty="0">
            <a:latin typeface="Calibri Light" panose="020F0302020204030204" pitchFamily="34" charset="0"/>
            <a:cs typeface="Calibri Light" panose="020F0302020204030204" pitchFamily="34" charset="0"/>
          </a:endParaRPr>
        </a:p>
        <a:p>
          <a:r>
            <a:rPr lang="nl-NL" sz="2800" b="1" dirty="0">
              <a:latin typeface="Calibri Light" panose="020F0302020204030204" pitchFamily="34" charset="0"/>
              <a:cs typeface="Calibri Light" panose="020F0302020204030204" pitchFamily="34" charset="0"/>
            </a:rPr>
            <a:t>NL A2</a:t>
          </a:r>
        </a:p>
      </dgm:t>
    </dgm:pt>
    <dgm:pt modelId="{4F8015E9-6C56-48D9-888B-AA49CDD2EE3D}" type="sibTrans" cxnId="{9661A2D2-DA0A-4F54-A27D-FB9F1812C68E}">
      <dgm:prSet/>
      <dgm:spPr/>
      <dgm:t>
        <a:bodyPr/>
        <a:lstStyle/>
        <a:p>
          <a:endParaRPr lang="nl-NL"/>
        </a:p>
      </dgm:t>
    </dgm:pt>
    <dgm:pt modelId="{D154E0E6-6F4B-43F3-B492-3A68124925E2}" type="parTrans" cxnId="{9661A2D2-DA0A-4F54-A27D-FB9F1812C68E}">
      <dgm:prSet/>
      <dgm:spPr/>
      <dgm:t>
        <a:bodyPr/>
        <a:lstStyle/>
        <a:p>
          <a:endParaRPr lang="nl-NL"/>
        </a:p>
      </dgm:t>
    </dgm:pt>
    <dgm:pt modelId="{904A1DB8-3A0B-4791-B5BD-E03AF535EB36}" type="pres">
      <dgm:prSet presAssocID="{6BF40530-7C4F-44FA-BA9D-BB0F84C6640A}" presName="composite" presStyleCnt="0">
        <dgm:presLayoutVars>
          <dgm:chMax val="1"/>
          <dgm:dir/>
          <dgm:resizeHandles val="exact"/>
        </dgm:presLayoutVars>
      </dgm:prSet>
      <dgm:spPr/>
    </dgm:pt>
    <dgm:pt modelId="{CABC5C84-CDC1-4BA7-9134-8DA5C798E1A9}" type="pres">
      <dgm:prSet presAssocID="{6BF40530-7C4F-44FA-BA9D-BB0F84C6640A}" presName="radial" presStyleCnt="0">
        <dgm:presLayoutVars>
          <dgm:animLvl val="ctr"/>
        </dgm:presLayoutVars>
      </dgm:prSet>
      <dgm:spPr/>
    </dgm:pt>
    <dgm:pt modelId="{36203733-85CE-4675-9DF6-BF34EF046E88}" type="pres">
      <dgm:prSet presAssocID="{1466D46D-A2F1-4538-8868-005F54CA2D94}" presName="centerShape" presStyleLbl="vennNode1" presStyleIdx="0" presStyleCnt="5" custLinFactNeighborX="4212" custLinFactNeighborY="-1965"/>
      <dgm:spPr/>
    </dgm:pt>
    <dgm:pt modelId="{C0062AD3-6D78-48A1-985D-E3C30CF8D24C}" type="pres">
      <dgm:prSet presAssocID="{83395DCF-57AC-4EC8-A7B7-D6FE19F8A357}" presName="node" presStyleLbl="vennNode1" presStyleIdx="1" presStyleCnt="5" custScaleX="192085" custScaleY="179880">
        <dgm:presLayoutVars>
          <dgm:bulletEnabled val="1"/>
        </dgm:presLayoutVars>
      </dgm:prSet>
      <dgm:spPr/>
    </dgm:pt>
    <dgm:pt modelId="{3228B315-4536-4AAB-B079-AF5169291F97}" type="pres">
      <dgm:prSet presAssocID="{C6BCE517-3ECD-4FEC-BE2A-A42988543052}" presName="node" presStyleLbl="vennNode1" presStyleIdx="2" presStyleCnt="5" custScaleX="66164" custScaleY="68470" custRadScaleRad="103934" custRadScaleInc="-22065">
        <dgm:presLayoutVars>
          <dgm:bulletEnabled val="1"/>
        </dgm:presLayoutVars>
      </dgm:prSet>
      <dgm:spPr>
        <a:prstGeom prst="flowChartConnector">
          <a:avLst/>
        </a:prstGeom>
      </dgm:spPr>
    </dgm:pt>
    <dgm:pt modelId="{C0FA33B9-F662-4AC8-A292-C7DF93A960CE}" type="pres">
      <dgm:prSet presAssocID="{EBA1432D-AE89-4973-825E-84093D62B65E}" presName="node" presStyleLbl="vennNode1" presStyleIdx="3" presStyleCnt="5" custScaleX="131179" custScaleY="130024" custRadScaleRad="88333" custRadScaleInc="-10059">
        <dgm:presLayoutVars>
          <dgm:bulletEnabled val="1"/>
        </dgm:presLayoutVars>
      </dgm:prSet>
      <dgm:spPr/>
    </dgm:pt>
    <dgm:pt modelId="{5178C45A-F381-41A3-B0EF-0BD7B03F2FBD}" type="pres">
      <dgm:prSet presAssocID="{9BBF4C55-F105-416C-A48C-D80B1EC27A5A}" presName="node" presStyleLbl="vennNode1" presStyleIdx="4" presStyleCnt="5" custRadScaleRad="92185" custRadScaleInc="-23403">
        <dgm:presLayoutVars>
          <dgm:bulletEnabled val="1"/>
        </dgm:presLayoutVars>
      </dgm:prSet>
      <dgm:spPr/>
    </dgm:pt>
  </dgm:ptLst>
  <dgm:cxnLst>
    <dgm:cxn modelId="{BC363E06-2BC1-4137-8A02-501F7ADEC244}" srcId="{6BF40530-7C4F-44FA-BA9D-BB0F84C6640A}" destId="{FDEC7303-0286-4A67-8B0B-FA738DD357C4}" srcOrd="2" destOrd="0" parTransId="{13151A6C-57FA-4482-AA10-9D2514A8C26B}" sibTransId="{567C437E-2BAF-48C9-9961-DCB181F2CA6D}"/>
    <dgm:cxn modelId="{0F8B0718-C125-422B-9CDE-2E775CB4E192}" srcId="{1466D46D-A2F1-4538-8868-005F54CA2D94}" destId="{EBA1432D-AE89-4973-825E-84093D62B65E}" srcOrd="2" destOrd="0" parTransId="{C00A4DCB-DAE1-4F33-85DC-5AC250C97B3D}" sibTransId="{7049535E-759F-4F6E-8E46-09300787CFC3}"/>
    <dgm:cxn modelId="{FC5FDB35-1C7D-4678-A3D0-6EFC0D98C9E8}" srcId="{1466D46D-A2F1-4538-8868-005F54CA2D94}" destId="{9BBF4C55-F105-416C-A48C-D80B1EC27A5A}" srcOrd="3" destOrd="0" parTransId="{144874CC-AB1B-4106-94D1-3725D057E57B}" sibTransId="{34C58427-1268-40C5-93C1-1867860B4027}"/>
    <dgm:cxn modelId="{E632423D-5267-4672-99C4-FA06DE05570C}" srcId="{6BF40530-7C4F-44FA-BA9D-BB0F84C6640A}" destId="{CF427435-D497-499F-90E3-FB56281246F4}" srcOrd="1" destOrd="0" parTransId="{1D251D86-E350-4946-8E7C-7B7A5448B048}" sibTransId="{11F7E9B3-091B-4558-BA18-8AE3E56B1FAF}"/>
    <dgm:cxn modelId="{B0B68465-5EF1-402B-8BEC-1D187E8381E7}" srcId="{6BF40530-7C4F-44FA-BA9D-BB0F84C6640A}" destId="{75661A69-240A-40DE-BFB8-A8CC914EEC01}" srcOrd="3" destOrd="0" parTransId="{CE6BE5A9-1127-4297-B281-DB2D22C2DCE0}" sibTransId="{3E742C30-9E22-4BDF-9928-708CD0F3EC7A}"/>
    <dgm:cxn modelId="{5DC9EE69-80A8-4DBA-8205-0D863D6147B0}" srcId="{6BF40530-7C4F-44FA-BA9D-BB0F84C6640A}" destId="{1466D46D-A2F1-4538-8868-005F54CA2D94}" srcOrd="0" destOrd="0" parTransId="{B9F0B128-0619-4517-8355-524C4A5CF060}" sibTransId="{ABFC9485-D4D7-4794-97F9-C7FD2D135A38}"/>
    <dgm:cxn modelId="{8B18CD6D-6CDE-4727-8FF9-55F5004002BD}" type="presOf" srcId="{C6BCE517-3ECD-4FEC-BE2A-A42988543052}" destId="{3228B315-4536-4AAB-B079-AF5169291F97}" srcOrd="0" destOrd="0" presId="urn:microsoft.com/office/officeart/2005/8/layout/radial3"/>
    <dgm:cxn modelId="{1766B374-A5D8-40D9-8D2F-4C44A38B5CAA}" type="presOf" srcId="{9BBF4C55-F105-416C-A48C-D80B1EC27A5A}" destId="{5178C45A-F381-41A3-B0EF-0BD7B03F2FBD}" srcOrd="0" destOrd="0" presId="urn:microsoft.com/office/officeart/2005/8/layout/radial3"/>
    <dgm:cxn modelId="{74F1A79B-7AEE-4934-B91B-B1EC133C14E2}" type="presOf" srcId="{1466D46D-A2F1-4538-8868-005F54CA2D94}" destId="{36203733-85CE-4675-9DF6-BF34EF046E88}" srcOrd="0" destOrd="0" presId="urn:microsoft.com/office/officeart/2005/8/layout/radial3"/>
    <dgm:cxn modelId="{0CF4289D-96D2-41D4-83CE-A75BE6F83622}" type="presOf" srcId="{EBA1432D-AE89-4973-825E-84093D62B65E}" destId="{C0FA33B9-F662-4AC8-A292-C7DF93A960CE}" srcOrd="0" destOrd="0" presId="urn:microsoft.com/office/officeart/2005/8/layout/radial3"/>
    <dgm:cxn modelId="{987A8AB5-273F-40F9-87BD-85CE4DC34E4E}" type="presOf" srcId="{6BF40530-7C4F-44FA-BA9D-BB0F84C6640A}" destId="{904A1DB8-3A0B-4791-B5BD-E03AF535EB36}" srcOrd="0" destOrd="0" presId="urn:microsoft.com/office/officeart/2005/8/layout/radial3"/>
    <dgm:cxn modelId="{9661A2D2-DA0A-4F54-A27D-FB9F1812C68E}" srcId="{1466D46D-A2F1-4538-8868-005F54CA2D94}" destId="{83395DCF-57AC-4EC8-A7B7-D6FE19F8A357}" srcOrd="0" destOrd="0" parTransId="{D154E0E6-6F4B-43F3-B492-3A68124925E2}" sibTransId="{4F8015E9-6C56-48D9-888B-AA49CDD2EE3D}"/>
    <dgm:cxn modelId="{0E2344E1-0042-4A5A-95D4-523EF878B552}" type="presOf" srcId="{83395DCF-57AC-4EC8-A7B7-D6FE19F8A357}" destId="{C0062AD3-6D78-48A1-985D-E3C30CF8D24C}" srcOrd="0" destOrd="0" presId="urn:microsoft.com/office/officeart/2005/8/layout/radial3"/>
    <dgm:cxn modelId="{43153CE4-64DD-4616-8C1A-B04A77427D76}" srcId="{1466D46D-A2F1-4538-8868-005F54CA2D94}" destId="{C6BCE517-3ECD-4FEC-BE2A-A42988543052}" srcOrd="1" destOrd="0" parTransId="{47300BB9-3A06-4912-B90E-BED8EDFF792A}" sibTransId="{890DA009-3278-422A-AC7C-42285E2EB98C}"/>
    <dgm:cxn modelId="{A9828E7B-F804-43A0-99C5-4EA747539C5C}" type="presParOf" srcId="{904A1DB8-3A0B-4791-B5BD-E03AF535EB36}" destId="{CABC5C84-CDC1-4BA7-9134-8DA5C798E1A9}" srcOrd="0" destOrd="0" presId="urn:microsoft.com/office/officeart/2005/8/layout/radial3"/>
    <dgm:cxn modelId="{295951C5-C0D0-449D-B593-AC7C9D959042}" type="presParOf" srcId="{CABC5C84-CDC1-4BA7-9134-8DA5C798E1A9}" destId="{36203733-85CE-4675-9DF6-BF34EF046E88}" srcOrd="0" destOrd="0" presId="urn:microsoft.com/office/officeart/2005/8/layout/radial3"/>
    <dgm:cxn modelId="{C287B355-EA27-4CB8-BB59-9C62C9EDC9F1}" type="presParOf" srcId="{CABC5C84-CDC1-4BA7-9134-8DA5C798E1A9}" destId="{C0062AD3-6D78-48A1-985D-E3C30CF8D24C}" srcOrd="1" destOrd="0" presId="urn:microsoft.com/office/officeart/2005/8/layout/radial3"/>
    <dgm:cxn modelId="{9A2BD974-C106-4788-B03D-EB9BD4597D35}" type="presParOf" srcId="{CABC5C84-CDC1-4BA7-9134-8DA5C798E1A9}" destId="{3228B315-4536-4AAB-B079-AF5169291F97}" srcOrd="2" destOrd="0" presId="urn:microsoft.com/office/officeart/2005/8/layout/radial3"/>
    <dgm:cxn modelId="{55794D9C-E2FB-46AE-AE38-F4003405657B}" type="presParOf" srcId="{CABC5C84-CDC1-4BA7-9134-8DA5C798E1A9}" destId="{C0FA33B9-F662-4AC8-A292-C7DF93A960CE}" srcOrd="3" destOrd="0" presId="urn:microsoft.com/office/officeart/2005/8/layout/radial3"/>
    <dgm:cxn modelId="{90017044-D028-412A-AF5D-D27A6D3F331D}" type="presParOf" srcId="{CABC5C84-CDC1-4BA7-9134-8DA5C798E1A9}" destId="{5178C45A-F381-41A3-B0EF-0BD7B03F2FBD}" srcOrd="4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6203733-85CE-4675-9DF6-BF34EF046E88}">
      <dsp:nvSpPr>
        <dsp:cNvPr id="0" name=""/>
        <dsp:cNvSpPr/>
      </dsp:nvSpPr>
      <dsp:spPr>
        <a:xfrm>
          <a:off x="2804214" y="1242120"/>
          <a:ext cx="2835016" cy="2835016"/>
        </a:xfrm>
        <a:prstGeom prst="ellipse">
          <a:avLst/>
        </a:prstGeom>
        <a:solidFill>
          <a:srgbClr val="C00000">
            <a:alpha val="50000"/>
          </a:srgb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4800" kern="1200" dirty="0">
              <a:latin typeface="Calibri Light" panose="020F0302020204030204" pitchFamily="34" charset="0"/>
              <a:cs typeface="Calibri Light" panose="020F0302020204030204" pitchFamily="34" charset="0"/>
            </a:rPr>
            <a:t>16+klas</a:t>
          </a:r>
        </a:p>
      </dsp:txBody>
      <dsp:txXfrm>
        <a:off x="3219392" y="1657298"/>
        <a:ext cx="2004660" cy="2004660"/>
      </dsp:txXfrm>
    </dsp:sp>
    <dsp:sp modelId="{C0062AD3-6D78-48A1-985D-E3C30CF8D24C}">
      <dsp:nvSpPr>
        <dsp:cNvPr id="0" name=""/>
        <dsp:cNvSpPr/>
      </dsp:nvSpPr>
      <dsp:spPr>
        <a:xfrm>
          <a:off x="2704784" y="-388968"/>
          <a:ext cx="2722820" cy="2549813"/>
        </a:xfrm>
        <a:prstGeom prst="ellipse">
          <a:avLst/>
        </a:prstGeom>
        <a:solidFill>
          <a:srgbClr val="FFC000">
            <a:alpha val="50000"/>
          </a:srgb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800" b="1" kern="1200" dirty="0">
              <a:latin typeface="Calibri Light" panose="020F0302020204030204" pitchFamily="34" charset="0"/>
              <a:cs typeface="Calibri Light" panose="020F0302020204030204" pitchFamily="34" charset="0"/>
            </a:rPr>
            <a:t>MBO </a:t>
          </a:r>
          <a:br>
            <a:rPr lang="nl-NL" sz="2800" b="1" kern="1200" dirty="0">
              <a:latin typeface="Calibri Light" panose="020F0302020204030204" pitchFamily="34" charset="0"/>
              <a:cs typeface="Calibri Light" panose="020F0302020204030204" pitchFamily="34" charset="0"/>
            </a:rPr>
          </a:br>
          <a:r>
            <a:rPr lang="nl-NL" sz="2800" b="1" kern="1200" dirty="0">
              <a:latin typeface="Calibri Light" panose="020F0302020204030204" pitchFamily="34" charset="0"/>
              <a:cs typeface="Calibri Light" panose="020F0302020204030204" pitchFamily="34" charset="0"/>
            </a:rPr>
            <a:t>niveau 1</a:t>
          </a:r>
        </a:p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l-NL" sz="2800" b="1" kern="1200" dirty="0">
            <a:latin typeface="Calibri Light" panose="020F0302020204030204" pitchFamily="34" charset="0"/>
            <a:cs typeface="Calibri Light" panose="020F0302020204030204" pitchFamily="34" charset="0"/>
          </a:endParaRPr>
        </a:p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800" b="1" kern="1200" dirty="0">
              <a:latin typeface="Calibri Light" panose="020F0302020204030204" pitchFamily="34" charset="0"/>
              <a:cs typeface="Calibri Light" panose="020F0302020204030204" pitchFamily="34" charset="0"/>
            </a:rPr>
            <a:t>NL A2</a:t>
          </a:r>
        </a:p>
      </dsp:txBody>
      <dsp:txXfrm>
        <a:off x="3103532" y="-15557"/>
        <a:ext cx="1925324" cy="1802991"/>
      </dsp:txXfrm>
    </dsp:sp>
    <dsp:sp modelId="{3228B315-4536-4AAB-B079-AF5169291F97}">
      <dsp:nvSpPr>
        <dsp:cNvPr id="0" name=""/>
        <dsp:cNvSpPr/>
      </dsp:nvSpPr>
      <dsp:spPr>
        <a:xfrm>
          <a:off x="5402026" y="1595061"/>
          <a:ext cx="937880" cy="970567"/>
        </a:xfrm>
        <a:prstGeom prst="flowChartConnector">
          <a:avLst/>
        </a:prstGeom>
        <a:solidFill>
          <a:srgbClr val="00B050">
            <a:alpha val="50000"/>
          </a:srgb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000" b="1" kern="1200" dirty="0">
              <a:latin typeface="Calibri Light" panose="020F0302020204030204" pitchFamily="34" charset="0"/>
              <a:cs typeface="Calibri Light" panose="020F0302020204030204" pitchFamily="34" charset="0"/>
            </a:rPr>
            <a:t>HAVO 4 Oostpoort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br>
            <a:rPr lang="nl-NL" sz="1000" b="1" kern="1200" dirty="0">
              <a:latin typeface="Calibri Light" panose="020F0302020204030204" pitchFamily="34" charset="0"/>
              <a:cs typeface="Calibri Light" panose="020F0302020204030204" pitchFamily="34" charset="0"/>
            </a:rPr>
          </a:br>
          <a:r>
            <a:rPr lang="nl-NL" sz="1000" b="1" kern="1200" dirty="0">
              <a:latin typeface="Calibri Light" panose="020F0302020204030204" pitchFamily="34" charset="0"/>
              <a:cs typeface="Calibri Light" panose="020F0302020204030204" pitchFamily="34" charset="0"/>
            </a:rPr>
            <a:t>NL B1 +</a:t>
          </a:r>
        </a:p>
      </dsp:txBody>
      <dsp:txXfrm>
        <a:off x="5539375" y="1737197"/>
        <a:ext cx="663182" cy="686295"/>
      </dsp:txXfrm>
    </dsp:sp>
    <dsp:sp modelId="{C0FA33B9-F662-4AC8-A292-C7DF93A960CE}">
      <dsp:nvSpPr>
        <dsp:cNvPr id="0" name=""/>
        <dsp:cNvSpPr/>
      </dsp:nvSpPr>
      <dsp:spPr>
        <a:xfrm>
          <a:off x="3393071" y="3421165"/>
          <a:ext cx="1859472" cy="1843100"/>
        </a:xfrm>
        <a:prstGeom prst="ellipse">
          <a:avLst/>
        </a:prstGeom>
        <a:solidFill>
          <a:srgbClr val="92D050">
            <a:alpha val="50000"/>
          </a:srgb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000" b="1" kern="1200" dirty="0">
              <a:latin typeface="Calibri Light" panose="020F0302020204030204" pitchFamily="34" charset="0"/>
              <a:cs typeface="Calibri Light" panose="020F0302020204030204" pitchFamily="34" charset="0"/>
            </a:rPr>
            <a:t>MBO </a:t>
          </a:r>
          <a:br>
            <a:rPr lang="nl-NL" sz="2000" b="1" kern="1200" dirty="0">
              <a:latin typeface="Calibri Light" panose="020F0302020204030204" pitchFamily="34" charset="0"/>
              <a:cs typeface="Calibri Light" panose="020F0302020204030204" pitchFamily="34" charset="0"/>
            </a:rPr>
          </a:br>
          <a:r>
            <a:rPr lang="nl-NL" sz="2000" b="1" kern="1200" dirty="0">
              <a:latin typeface="Calibri Light" panose="020F0302020204030204" pitchFamily="34" charset="0"/>
              <a:cs typeface="Calibri Light" panose="020F0302020204030204" pitchFamily="34" charset="0"/>
            </a:rPr>
            <a:t>niveau 3 of 4: NL B1 </a:t>
          </a:r>
        </a:p>
      </dsp:txBody>
      <dsp:txXfrm>
        <a:off x="3665384" y="3691081"/>
        <a:ext cx="1314846" cy="1303268"/>
      </dsp:txXfrm>
    </dsp:sp>
    <dsp:sp modelId="{5178C45A-F381-41A3-B0EF-0BD7B03F2FBD}">
      <dsp:nvSpPr>
        <dsp:cNvPr id="0" name=""/>
        <dsp:cNvSpPr/>
      </dsp:nvSpPr>
      <dsp:spPr>
        <a:xfrm>
          <a:off x="1769189" y="2635099"/>
          <a:ext cx="1417508" cy="1417508"/>
        </a:xfrm>
        <a:prstGeom prst="ellipse">
          <a:avLst/>
        </a:prstGeom>
        <a:solidFill>
          <a:srgbClr val="7030A0">
            <a:alpha val="50000"/>
          </a:srgb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000" b="1" kern="1200" dirty="0">
              <a:latin typeface="Calibri Light" panose="020F0302020204030204" pitchFamily="34" charset="0"/>
              <a:cs typeface="Calibri Light" panose="020F0302020204030204" pitchFamily="34" charset="0"/>
            </a:rPr>
            <a:t>Pre Entree Route </a:t>
          </a:r>
          <a:r>
            <a:rPr lang="nl-NL" sz="1000" b="1" kern="1200" dirty="0" err="1">
              <a:latin typeface="Calibri Light" panose="020F0302020204030204" pitchFamily="34" charset="0"/>
              <a:cs typeface="Calibri Light" panose="020F0302020204030204" pitchFamily="34" charset="0"/>
            </a:rPr>
            <a:t>ROCvA</a:t>
          </a:r>
          <a:endParaRPr lang="nl-NL" sz="1000" b="1" kern="1200" dirty="0">
            <a:latin typeface="Calibri Light" panose="020F0302020204030204" pitchFamily="34" charset="0"/>
            <a:cs typeface="Calibri Light" panose="020F0302020204030204" pitchFamily="34" charset="0"/>
          </a:endParaRP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l-NL" sz="1000" kern="1200" dirty="0"/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000" b="1" kern="1200" dirty="0">
              <a:latin typeface="Calibri Light" panose="020F0302020204030204" pitchFamily="34" charset="0"/>
              <a:cs typeface="Calibri Light" panose="020F0302020204030204" pitchFamily="34" charset="0"/>
            </a:rPr>
            <a:t>A1+ en &gt;A2</a:t>
          </a:r>
        </a:p>
      </dsp:txBody>
      <dsp:txXfrm>
        <a:off x="1976778" y="2842688"/>
        <a:ext cx="1002330" cy="100233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9-19T08:45:40.774"/>
    </inkml:context>
    <inkml:brush xml:id="br0">
      <inkml:brushProperty name="width" value="0.1" units="cm"/>
      <inkml:brushProperty name="height" value="0.1" units="cm"/>
    </inkml:brush>
  </inkml:definitions>
  <inkml:trace contextRef="#ctx0" brushRef="#br0">3366 5675 16383 0 0,'12'0'0'0'0,"5"0"0"0"0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9-19T08:45:40.775"/>
    </inkml:context>
    <inkml:brush xml:id="br0">
      <inkml:brushProperty name="width" value="0.1" units="cm"/>
      <inkml:brushProperty name="height" value="0.1" units="cm"/>
    </inkml:brush>
  </inkml:definitions>
  <inkml:trace contextRef="#ctx0" brushRef="#br0">3398 5675 16383 0 0,'0'0'0'0'0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9-19T08:45:40.776"/>
    </inkml:context>
    <inkml:brush xml:id="br0">
      <inkml:brushProperty name="width" value="0.1" units="cm"/>
      <inkml:brushProperty name="height" value="0.1" units="cm"/>
    </inkml:brush>
  </inkml:definitions>
  <inkml:trace contextRef="#ctx0" brushRef="#br0">3478 4777 16383 0 0,'6'0'0'0'0,"9"0"0"0"0,1 0 0 0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9538D-0FDA-455C-A8C7-5699E80A4265}" type="datetimeFigureOut">
              <a:rPr lang="nl-NL" smtClean="0"/>
              <a:t>18-10-2023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899E932C-8790-41A4-A138-C42B15C020CE}" type="slidenum">
              <a:rPr lang="nl-NL" smtClean="0"/>
              <a:t>‹nr.›</a:t>
            </a:fld>
            <a:endParaRPr lang="nl-NL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047704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9538D-0FDA-455C-A8C7-5699E80A4265}" type="datetimeFigureOut">
              <a:rPr lang="nl-NL" smtClean="0"/>
              <a:t>18-10-2023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E932C-8790-41A4-A138-C42B15C020CE}" type="slidenum">
              <a:rPr lang="nl-NL" smtClean="0"/>
              <a:t>‹nr.›</a:t>
            </a:fld>
            <a:endParaRPr lang="nl-NL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551675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9538D-0FDA-455C-A8C7-5699E80A4265}" type="datetimeFigureOut">
              <a:rPr lang="nl-NL" smtClean="0"/>
              <a:t>18-10-2023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E932C-8790-41A4-A138-C42B15C020CE}" type="slidenum">
              <a:rPr lang="nl-NL" smtClean="0"/>
              <a:t>‹nr.›</a:t>
            </a:fld>
            <a:endParaRPr lang="nl-NL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422136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9538D-0FDA-455C-A8C7-5699E80A4265}" type="datetimeFigureOut">
              <a:rPr lang="nl-NL" smtClean="0"/>
              <a:t>18-10-2023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E932C-8790-41A4-A138-C42B15C020CE}" type="slidenum">
              <a:rPr lang="nl-NL" smtClean="0"/>
              <a:t>‹nr.›</a:t>
            </a:fld>
            <a:endParaRPr lang="nl-NL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375347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9538D-0FDA-455C-A8C7-5699E80A4265}" type="datetimeFigureOut">
              <a:rPr lang="nl-NL" smtClean="0"/>
              <a:t>18-10-2023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E932C-8790-41A4-A138-C42B15C020CE}" type="slidenum">
              <a:rPr lang="nl-NL" smtClean="0"/>
              <a:t>‹nr.›</a:t>
            </a:fld>
            <a:endParaRPr lang="nl-NL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5118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9538D-0FDA-455C-A8C7-5699E80A4265}" type="datetimeFigureOut">
              <a:rPr lang="nl-NL" smtClean="0"/>
              <a:t>18-10-2023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E932C-8790-41A4-A138-C42B15C020CE}" type="slidenum">
              <a:rPr lang="nl-NL" smtClean="0"/>
              <a:t>‹nr.›</a:t>
            </a:fld>
            <a:endParaRPr lang="nl-NL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935237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9538D-0FDA-455C-A8C7-5699E80A4265}" type="datetimeFigureOut">
              <a:rPr lang="nl-NL" smtClean="0"/>
              <a:t>18-10-2023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E932C-8790-41A4-A138-C42B15C020CE}" type="slidenum">
              <a:rPr lang="nl-NL" smtClean="0"/>
              <a:t>‹nr.›</a:t>
            </a:fld>
            <a:endParaRPr lang="nl-NL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176188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9538D-0FDA-455C-A8C7-5699E80A4265}" type="datetimeFigureOut">
              <a:rPr lang="nl-NL" smtClean="0"/>
              <a:t>18-10-2023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E932C-8790-41A4-A138-C42B15C020CE}" type="slidenum">
              <a:rPr lang="nl-NL" smtClean="0"/>
              <a:t>‹nr.›</a:t>
            </a:fld>
            <a:endParaRPr lang="nl-NL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278692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9538D-0FDA-455C-A8C7-5699E80A4265}" type="datetimeFigureOut">
              <a:rPr lang="nl-NL" smtClean="0"/>
              <a:t>18-10-2023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E932C-8790-41A4-A138-C42B15C020C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198303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9538D-0FDA-455C-A8C7-5699E80A4265}" type="datetimeFigureOut">
              <a:rPr lang="nl-NL" smtClean="0"/>
              <a:t>18-10-2023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E932C-8790-41A4-A138-C42B15C020CE}" type="slidenum">
              <a:rPr lang="nl-NL" smtClean="0"/>
              <a:t>‹nr.›</a:t>
            </a:fld>
            <a:endParaRPr lang="nl-NL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44472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D0B9538D-0FDA-455C-A8C7-5699E80A4265}" type="datetimeFigureOut">
              <a:rPr lang="nl-NL" smtClean="0"/>
              <a:t>18-10-2023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E932C-8790-41A4-A138-C42B15C020CE}" type="slidenum">
              <a:rPr lang="nl-NL" smtClean="0"/>
              <a:t>‹nr.›</a:t>
            </a:fld>
            <a:endParaRPr lang="nl-NL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648890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B9538D-0FDA-455C-A8C7-5699E80A4265}" type="datetimeFigureOut">
              <a:rPr lang="nl-NL" smtClean="0"/>
              <a:t>18-10-2023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899E932C-8790-41A4-A138-C42B15C020CE}" type="slidenum">
              <a:rPr lang="nl-NL" smtClean="0"/>
              <a:t>‹nr.›</a:t>
            </a:fld>
            <a:endParaRPr lang="nl-NL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568257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-web.nl/" TargetMode="External"/><Relationship Id="rId2" Type="http://schemas.openxmlformats.org/officeDocument/2006/relationships/hyperlink" Target="http://www.rocva.nl/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regiocollege.nl/" TargetMode="External"/><Relationship Id="rId4" Type="http://schemas.openxmlformats.org/officeDocument/2006/relationships/hyperlink" Target="http://www.hmcollege.nl/" TargetMode="Externa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customXml" Target="../ink/ink3.xml"/><Relationship Id="rId3" Type="http://schemas.openxmlformats.org/officeDocument/2006/relationships/customXml" Target="../ink/ink1.xml"/><Relationship Id="rId7" Type="http://schemas.openxmlformats.org/officeDocument/2006/relationships/image" Target="../media/image7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customXml" Target="../ink/ink2.xml"/><Relationship Id="rId5" Type="http://schemas.openxmlformats.org/officeDocument/2006/relationships/image" Target="../media/image11.png"/><Relationship Id="rId10" Type="http://schemas.openxmlformats.org/officeDocument/2006/relationships/hyperlink" Target="http://www.hva.nl/" TargetMode="External"/><Relationship Id="rId9" Type="http://schemas.openxmlformats.org/officeDocument/2006/relationships/image" Target="../media/image12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mailto:w.moen@msa.nl" TargetMode="External"/><Relationship Id="rId3" Type="http://schemas.openxmlformats.org/officeDocument/2006/relationships/hyperlink" Target="mailto:j.bazghouti@msa.nl" TargetMode="External"/><Relationship Id="rId7" Type="http://schemas.openxmlformats.org/officeDocument/2006/relationships/hyperlink" Target="mailto:m.noijons@msa.nl" TargetMode="External"/><Relationship Id="rId12" Type="http://schemas.openxmlformats.org/officeDocument/2006/relationships/hyperlink" Target="mailto:e.lodeizen@msa.nl" TargetMode="External"/><Relationship Id="rId2" Type="http://schemas.openxmlformats.org/officeDocument/2006/relationships/hyperlink" Target="mailto:c.stekelenburg@msa.nl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mailto:e.mekel@msa.nl" TargetMode="External"/><Relationship Id="rId11" Type="http://schemas.openxmlformats.org/officeDocument/2006/relationships/hyperlink" Target="mailto:s.goede@msa.nl" TargetMode="External"/><Relationship Id="rId5" Type="http://schemas.openxmlformats.org/officeDocument/2006/relationships/hyperlink" Target="mailto:n.ruygrok@msa.nl" TargetMode="External"/><Relationship Id="rId10" Type="http://schemas.openxmlformats.org/officeDocument/2006/relationships/hyperlink" Target="mailto:h.gent@msa.nl" TargetMode="External"/><Relationship Id="rId4" Type="http://schemas.openxmlformats.org/officeDocument/2006/relationships/hyperlink" Target="mailto:a.amraoui@msa.nl" TargetMode="External"/><Relationship Id="rId9" Type="http://schemas.openxmlformats.org/officeDocument/2006/relationships/hyperlink" Target="mailto:r.kikken@msa.nl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63043" y="1194268"/>
            <a:ext cx="7501783" cy="1839759"/>
          </a:xfrm>
        </p:spPr>
        <p:txBody>
          <a:bodyPr>
            <a:normAutofit/>
          </a:bodyPr>
          <a:lstStyle/>
          <a:p>
            <a:pPr algn="ctr"/>
            <a:r>
              <a:rPr lang="nl-NL" sz="8000" b="1" cap="none" dirty="0">
                <a:solidFill>
                  <a:srgbClr val="FFC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Uitleg 16+ klassen </a:t>
            </a:r>
          </a:p>
        </p:txBody>
      </p:sp>
      <p:sp>
        <p:nvSpPr>
          <p:cNvPr id="10" name="AutoShape 2" descr="Afbeeldingsresultaat voor rocva"/>
          <p:cNvSpPr>
            <a:spLocks noGrp="1" noChangeAspect="1" noChangeArrowheads="1"/>
          </p:cNvSpPr>
          <p:nvPr>
            <p:ph type="subTitle" idx="1"/>
          </p:nvPr>
        </p:nvSpPr>
        <p:spPr bwMode="auto">
          <a:xfrm flipH="1">
            <a:off x="307975" y="3915557"/>
            <a:ext cx="9748711" cy="11256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nl-NL" sz="4000" b="1" cap="none" dirty="0">
                <a:latin typeface="Calibri Light" panose="020F0302020204030204" pitchFamily="34" charset="0"/>
                <a:cs typeface="Calibri Light" panose="020F0302020204030204" pitchFamily="34" charset="0"/>
              </a:rPr>
              <a:t>Wat is de 16+klas en wat daarna?</a:t>
            </a:r>
          </a:p>
        </p:txBody>
      </p:sp>
      <p:sp>
        <p:nvSpPr>
          <p:cNvPr id="12" name="AutoShape 4" descr="Afbeeldingsresultaat voor rocto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 dirty="0"/>
          </a:p>
        </p:txBody>
      </p:sp>
      <p:sp>
        <p:nvSpPr>
          <p:cNvPr id="13" name="AutoShape 6" descr="Afbeeldingsresultaat voor roctop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 dirty="0"/>
          </a:p>
        </p:txBody>
      </p:sp>
      <p:sp>
        <p:nvSpPr>
          <p:cNvPr id="3" name="Tekstballon: ovaal 2">
            <a:extLst>
              <a:ext uri="{FF2B5EF4-FFF2-40B4-BE49-F238E27FC236}">
                <a16:creationId xmlns:a16="http://schemas.microsoft.com/office/drawing/2014/main" id="{2049F467-4105-2197-D485-ED8BEC9BFCCC}"/>
              </a:ext>
            </a:extLst>
          </p:cNvPr>
          <p:cNvSpPr/>
          <p:nvPr/>
        </p:nvSpPr>
        <p:spPr>
          <a:xfrm>
            <a:off x="8352125" y="2114147"/>
            <a:ext cx="3727174" cy="2454505"/>
          </a:xfrm>
          <a:prstGeom prst="wedgeEllipseCallou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0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16+ = 1 jaar hier!</a:t>
            </a:r>
          </a:p>
          <a:p>
            <a:pPr algn="ctr"/>
            <a:r>
              <a:rPr lang="nl-NL" sz="20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GEEN diploma!</a:t>
            </a:r>
          </a:p>
          <a:p>
            <a:pPr algn="ctr"/>
            <a:r>
              <a:rPr lang="nl-NL" sz="20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WEL goede doorstroom!</a:t>
            </a:r>
          </a:p>
        </p:txBody>
      </p:sp>
    </p:spTree>
    <p:extLst>
      <p:ext uri="{BB962C8B-B14F-4D97-AF65-F5344CB8AC3E}">
        <p14:creationId xmlns:p14="http://schemas.microsoft.com/office/powerpoint/2010/main" val="2709919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A18ED7C-3BB1-F399-A121-F2C635F99F5E}"/>
              </a:ext>
            </a:extLst>
          </p:cNvPr>
          <p:cNvSpPr txBox="1"/>
          <p:nvPr/>
        </p:nvSpPr>
        <p:spPr>
          <a:xfrm>
            <a:off x="344760" y="443200"/>
            <a:ext cx="10827613" cy="415498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nl-NL" sz="2400" b="1" dirty="0">
                <a:solidFill>
                  <a:srgbClr val="00206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Diploma-rapportwaarderingen</a:t>
            </a:r>
          </a:p>
          <a:p>
            <a:endParaRPr lang="nl-NL" sz="2400" b="1" dirty="0">
              <a:solidFill>
                <a:srgbClr val="002060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endParaRPr lang="nl-NL" sz="2400" b="1" dirty="0">
              <a:solidFill>
                <a:srgbClr val="002060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endParaRPr lang="nl-NL" sz="2400" b="1" dirty="0">
              <a:solidFill>
                <a:srgbClr val="002060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endParaRPr lang="nl-NL" sz="2400" b="1" dirty="0">
              <a:solidFill>
                <a:srgbClr val="002060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endParaRPr lang="nl-NL" sz="2400" b="1" dirty="0">
              <a:solidFill>
                <a:srgbClr val="002060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r>
              <a:rPr lang="nl-NL" sz="2400" b="1" dirty="0">
                <a:solidFill>
                  <a:srgbClr val="00206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	</a:t>
            </a:r>
          </a:p>
          <a:p>
            <a:endParaRPr lang="nl-NL" sz="2400" b="1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endParaRPr lang="nl-NL" sz="2400" b="1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endParaRPr lang="nl-NL" sz="2400" b="1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endParaRPr lang="nl-NL" sz="2400" b="1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graphicFrame>
        <p:nvGraphicFramePr>
          <p:cNvPr id="3" name="Tabel 2">
            <a:extLst>
              <a:ext uri="{FF2B5EF4-FFF2-40B4-BE49-F238E27FC236}">
                <a16:creationId xmlns:a16="http://schemas.microsoft.com/office/drawing/2014/main" id="{F7AA2B82-F90D-E7CD-60DD-7263AE99A3C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1390105"/>
              </p:ext>
            </p:extLst>
          </p:nvPr>
        </p:nvGraphicFramePr>
        <p:xfrm>
          <a:off x="135249" y="1043611"/>
          <a:ext cx="11543229" cy="5036821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664056">
                  <a:extLst>
                    <a:ext uri="{9D8B030D-6E8A-4147-A177-3AD203B41FA5}">
                      <a16:colId xmlns:a16="http://schemas.microsoft.com/office/drawing/2014/main" val="1667600014"/>
                    </a:ext>
                  </a:extLst>
                </a:gridCol>
                <a:gridCol w="8879173">
                  <a:extLst>
                    <a:ext uri="{9D8B030D-6E8A-4147-A177-3AD203B41FA5}">
                      <a16:colId xmlns:a16="http://schemas.microsoft.com/office/drawing/2014/main" val="1031172074"/>
                    </a:ext>
                  </a:extLst>
                </a:gridCol>
              </a:tblGrid>
              <a:tr h="534670">
                <a:tc>
                  <a:txBody>
                    <a:bodyPr/>
                    <a:lstStyle/>
                    <a:p>
                      <a:r>
                        <a:rPr lang="nl-NL" dirty="0"/>
                        <a:t>Middelbare school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Doorstroom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5038239"/>
                  </a:ext>
                </a:extLst>
              </a:tr>
              <a:tr h="855923">
                <a:tc>
                  <a:txBody>
                    <a:bodyPr/>
                    <a:lstStyle/>
                    <a:p>
                      <a:r>
                        <a:rPr lang="nl-NL" sz="1800" b="1" dirty="0">
                          <a:solidFill>
                            <a:srgbClr val="002060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Geen diploma 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nl-NL" sz="1800" dirty="0">
                          <a:solidFill>
                            <a:srgbClr val="002060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MBO </a:t>
                      </a:r>
                      <a:r>
                        <a:rPr lang="nl-NL" sz="1800" b="1" dirty="0">
                          <a:solidFill>
                            <a:srgbClr val="002060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niveau 1 </a:t>
                      </a:r>
                      <a:r>
                        <a:rPr lang="en-US" sz="1800" dirty="0">
                          <a:solidFill>
                            <a:srgbClr val="002060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/ </a:t>
                      </a:r>
                      <a:r>
                        <a:rPr lang="en-US" sz="1800" dirty="0" err="1">
                          <a:solidFill>
                            <a:srgbClr val="002060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taalniveau</a:t>
                      </a:r>
                      <a:r>
                        <a:rPr lang="en-US" sz="1800" dirty="0">
                          <a:solidFill>
                            <a:srgbClr val="002060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  </a:t>
                      </a:r>
                      <a:r>
                        <a:rPr lang="en-US" sz="1800" b="1" dirty="0">
                          <a:solidFill>
                            <a:srgbClr val="002060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A2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US" sz="1800" b="1" dirty="0">
                        <a:solidFill>
                          <a:srgbClr val="00B050"/>
                        </a:solidFill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nl-NL" sz="1800" b="1" dirty="0">
                        <a:solidFill>
                          <a:srgbClr val="002060"/>
                        </a:solidFill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2986847"/>
                  </a:ext>
                </a:extLst>
              </a:tr>
              <a:tr h="855923">
                <a:tc>
                  <a:txBody>
                    <a:bodyPr/>
                    <a:lstStyle/>
                    <a:p>
                      <a:r>
                        <a:rPr lang="nl-NL" sz="1800" b="1" dirty="0">
                          <a:solidFill>
                            <a:srgbClr val="002060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MAVO 4 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nl-NL" sz="1800" dirty="0">
                          <a:solidFill>
                            <a:srgbClr val="002060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MBO </a:t>
                      </a:r>
                      <a:r>
                        <a:rPr lang="nl-NL" sz="1800" b="1" dirty="0">
                          <a:solidFill>
                            <a:srgbClr val="002060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niveau 3 of 4</a:t>
                      </a:r>
                      <a:r>
                        <a:rPr lang="en-US" sz="1800" dirty="0">
                          <a:solidFill>
                            <a:srgbClr val="002060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  /  </a:t>
                      </a:r>
                      <a:r>
                        <a:rPr lang="en-US" sz="1800" dirty="0" err="1">
                          <a:solidFill>
                            <a:srgbClr val="002060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taalniveau</a:t>
                      </a:r>
                      <a:r>
                        <a:rPr lang="en-US" sz="1800" dirty="0">
                          <a:solidFill>
                            <a:srgbClr val="002060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  </a:t>
                      </a:r>
                      <a:r>
                        <a:rPr lang="en-US" sz="1800" b="1" dirty="0">
                          <a:solidFill>
                            <a:srgbClr val="002060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B1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US" sz="1800" b="1" dirty="0">
                        <a:solidFill>
                          <a:srgbClr val="00B050"/>
                        </a:solidFill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nl-NL" sz="1800" b="1" dirty="0">
                        <a:solidFill>
                          <a:srgbClr val="002060"/>
                        </a:solidFill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7172623"/>
                  </a:ext>
                </a:extLst>
              </a:tr>
              <a:tr h="935673">
                <a:tc>
                  <a:txBody>
                    <a:bodyPr/>
                    <a:lstStyle/>
                    <a:p>
                      <a:r>
                        <a:rPr lang="nl-NL" sz="1800" b="1" dirty="0">
                          <a:solidFill>
                            <a:srgbClr val="002060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HAVO 3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nl-NL" sz="1800" dirty="0">
                          <a:solidFill>
                            <a:srgbClr val="002060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MBO</a:t>
                      </a:r>
                      <a:r>
                        <a:rPr lang="nl-NL" sz="1800" b="1" dirty="0">
                          <a:solidFill>
                            <a:srgbClr val="002060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 niveau 3 of 4  </a:t>
                      </a:r>
                      <a:r>
                        <a:rPr lang="nl-NL" sz="1800" dirty="0">
                          <a:solidFill>
                            <a:srgbClr val="002060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/   taalniveau  </a:t>
                      </a:r>
                      <a:r>
                        <a:rPr lang="nl-NL" sz="1800" b="1" dirty="0">
                          <a:solidFill>
                            <a:srgbClr val="002060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B1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nl-NL" sz="1800" dirty="0">
                          <a:solidFill>
                            <a:srgbClr val="002060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HAVO</a:t>
                      </a:r>
                      <a:r>
                        <a:rPr lang="nl-NL" sz="1800" b="1" dirty="0">
                          <a:solidFill>
                            <a:srgbClr val="002060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 4 </a:t>
                      </a:r>
                      <a:r>
                        <a:rPr lang="nl-NL" sz="1800" dirty="0">
                          <a:solidFill>
                            <a:srgbClr val="002060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(Oostpoort) /</a:t>
                      </a:r>
                      <a:r>
                        <a:rPr lang="nl-NL" sz="1800" b="1" dirty="0">
                          <a:solidFill>
                            <a:srgbClr val="002060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 </a:t>
                      </a:r>
                      <a:r>
                        <a:rPr lang="nl-NL" sz="1800" dirty="0">
                          <a:solidFill>
                            <a:srgbClr val="002060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taalniveau  </a:t>
                      </a:r>
                      <a:r>
                        <a:rPr lang="nl-NL" sz="1800" b="1" dirty="0">
                          <a:solidFill>
                            <a:srgbClr val="002060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B1</a:t>
                      </a:r>
                      <a:r>
                        <a:rPr lang="nl-NL" sz="1800" dirty="0">
                          <a:solidFill>
                            <a:srgbClr val="002060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 /</a:t>
                      </a:r>
                      <a:r>
                        <a:rPr lang="nl-NL" sz="1800" b="1" dirty="0">
                          <a:solidFill>
                            <a:srgbClr val="002060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 </a:t>
                      </a:r>
                      <a:r>
                        <a:rPr lang="nl-NL" sz="1800" dirty="0">
                          <a:solidFill>
                            <a:srgbClr val="002060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Rekenen</a:t>
                      </a:r>
                      <a:r>
                        <a:rPr lang="nl-NL" sz="1800" b="1" dirty="0">
                          <a:solidFill>
                            <a:srgbClr val="002060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 3F </a:t>
                      </a:r>
                      <a:r>
                        <a:rPr lang="nl-NL" sz="1800" dirty="0">
                          <a:solidFill>
                            <a:srgbClr val="002060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/ Engels</a:t>
                      </a:r>
                      <a:r>
                        <a:rPr lang="nl-NL" sz="1800" b="1" dirty="0">
                          <a:solidFill>
                            <a:srgbClr val="002060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 A2</a:t>
                      </a:r>
                      <a:endParaRPr lang="nl-NL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8090480"/>
                  </a:ext>
                </a:extLst>
              </a:tr>
              <a:tr h="1737678">
                <a:tc>
                  <a:txBody>
                    <a:bodyPr/>
                    <a:lstStyle/>
                    <a:p>
                      <a:r>
                        <a:rPr lang="nl-NL" sz="1800" b="1" dirty="0">
                          <a:solidFill>
                            <a:srgbClr val="002060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HAVO 4 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nl-NL" sz="1800" dirty="0">
                          <a:solidFill>
                            <a:srgbClr val="002060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MBO</a:t>
                      </a:r>
                      <a:r>
                        <a:rPr lang="nl-NL" sz="1800" b="1" dirty="0">
                          <a:solidFill>
                            <a:srgbClr val="002060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 niveau 4 / </a:t>
                      </a:r>
                      <a:r>
                        <a:rPr lang="nl-NL" sz="1800" dirty="0">
                          <a:solidFill>
                            <a:srgbClr val="002060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taalniveau</a:t>
                      </a:r>
                      <a:r>
                        <a:rPr lang="nl-NL" sz="1800" b="1" dirty="0">
                          <a:solidFill>
                            <a:srgbClr val="002060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 B1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nl-NL" sz="1800" dirty="0">
                          <a:solidFill>
                            <a:srgbClr val="002060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HBO </a:t>
                      </a:r>
                      <a:r>
                        <a:rPr lang="nl-NL" sz="1800" b="1" dirty="0">
                          <a:solidFill>
                            <a:srgbClr val="002060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TAAL- &amp; schakeltraject </a:t>
                      </a:r>
                      <a:r>
                        <a:rPr lang="nl-NL" sz="1800" dirty="0">
                          <a:solidFill>
                            <a:srgbClr val="002060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van de Hogeschool van Amsterdam (</a:t>
                      </a:r>
                      <a:r>
                        <a:rPr lang="nl-NL" sz="1800" dirty="0" err="1">
                          <a:solidFill>
                            <a:srgbClr val="002060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HvA</a:t>
                      </a:r>
                      <a:r>
                        <a:rPr lang="nl-NL" sz="1800" dirty="0">
                          <a:solidFill>
                            <a:srgbClr val="002060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) taalniveau </a:t>
                      </a:r>
                      <a:r>
                        <a:rPr lang="nl-NL" sz="1800" b="1" dirty="0">
                          <a:solidFill>
                            <a:srgbClr val="002060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B1 / </a:t>
                      </a:r>
                      <a:r>
                        <a:rPr lang="nl-NL" sz="1800" dirty="0">
                          <a:solidFill>
                            <a:srgbClr val="002060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Engels</a:t>
                      </a:r>
                      <a:r>
                        <a:rPr lang="nl-NL" sz="1800" b="1" dirty="0">
                          <a:solidFill>
                            <a:srgbClr val="002060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 A2 / </a:t>
                      </a:r>
                      <a:r>
                        <a:rPr lang="nl-NL" sz="1800" dirty="0">
                          <a:solidFill>
                            <a:srgbClr val="002060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Rekenen 2F+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01836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765253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FD8965A-EA23-46E3-EFB1-6DB5311A750B}"/>
              </a:ext>
            </a:extLst>
          </p:cNvPr>
          <p:cNvSpPr txBox="1"/>
          <p:nvPr/>
        </p:nvSpPr>
        <p:spPr>
          <a:xfrm>
            <a:off x="386125" y="482493"/>
            <a:ext cx="10884480" cy="523220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nl-NL" sz="20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Er zijn verschillende </a:t>
            </a:r>
            <a:r>
              <a:rPr lang="nl-NL" sz="2000" b="1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MBO's</a:t>
            </a:r>
            <a:r>
              <a:rPr lang="nl-NL" sz="20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 in Amsterdam:</a:t>
            </a:r>
            <a:r>
              <a:rPr lang="en-US" sz="20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 </a:t>
            </a:r>
          </a:p>
          <a:p>
            <a:endParaRPr lang="en-US" sz="2000" b="1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endParaRPr lang="nl-NL" sz="20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endParaRPr lang="nl-NL" sz="20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endParaRPr lang="nl-NL" sz="20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endParaRPr lang="nl-NL" sz="20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endParaRPr lang="nl-NL" sz="20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endParaRPr lang="nl-NL" sz="20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endParaRPr lang="nl-NL" sz="20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endParaRPr lang="nl-NL" sz="20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endParaRPr lang="nl-NL" sz="20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endParaRPr lang="nl-NL" sz="20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endParaRPr lang="nl-NL" sz="20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endParaRPr lang="nl-NL" sz="20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endParaRPr lang="nl-NL" sz="20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r>
              <a:rPr lang="nl-NL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Kijk op de verschillende websites voor </a:t>
            </a:r>
            <a:r>
              <a:rPr lang="nl-NL" sz="20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informatie </a:t>
            </a:r>
            <a:r>
              <a:rPr lang="nl-NL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en de </a:t>
            </a:r>
            <a:r>
              <a:rPr lang="nl-NL" sz="20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Open Dagen</a:t>
            </a:r>
            <a:r>
              <a:rPr lang="nl-NL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. </a:t>
            </a:r>
          </a:p>
          <a:p>
            <a:endParaRPr lang="nl-NL" sz="1400" dirty="0">
              <a:latin typeface="WordVisiCarriageReturn_MSFontService"/>
              <a:cs typeface="Segoe UI"/>
            </a:endParaRPr>
          </a:p>
        </p:txBody>
      </p:sp>
      <p:graphicFrame>
        <p:nvGraphicFramePr>
          <p:cNvPr id="2" name="Tabel 1">
            <a:extLst>
              <a:ext uri="{FF2B5EF4-FFF2-40B4-BE49-F238E27FC236}">
                <a16:creationId xmlns:a16="http://schemas.microsoft.com/office/drawing/2014/main" id="{DD102BD7-188B-2D3A-8121-0AA2F662AD0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5603864"/>
              </p:ext>
            </p:extLst>
          </p:nvPr>
        </p:nvGraphicFramePr>
        <p:xfrm>
          <a:off x="386125" y="1077473"/>
          <a:ext cx="10387892" cy="3713187"/>
        </p:xfrm>
        <a:graphic>
          <a:graphicData uri="http://schemas.openxmlformats.org/drawingml/2006/table">
            <a:tbl>
              <a:tblPr firstRow="1" bandRow="1">
                <a:tableStyleId>{0660B408-B3CF-4A94-85FC-2B1E0A45F4A2}</a:tableStyleId>
              </a:tblPr>
              <a:tblGrid>
                <a:gridCol w="4135397">
                  <a:extLst>
                    <a:ext uri="{9D8B030D-6E8A-4147-A177-3AD203B41FA5}">
                      <a16:colId xmlns:a16="http://schemas.microsoft.com/office/drawing/2014/main" val="2193370773"/>
                    </a:ext>
                  </a:extLst>
                </a:gridCol>
                <a:gridCol w="6252495">
                  <a:extLst>
                    <a:ext uri="{9D8B030D-6E8A-4147-A177-3AD203B41FA5}">
                      <a16:colId xmlns:a16="http://schemas.microsoft.com/office/drawing/2014/main" val="2547876338"/>
                    </a:ext>
                  </a:extLst>
                </a:gridCol>
              </a:tblGrid>
              <a:tr h="739246">
                <a:tc>
                  <a:txBody>
                    <a:bodyPr/>
                    <a:lstStyle/>
                    <a:p>
                      <a:r>
                        <a:rPr lang="nl-NL" dirty="0"/>
                        <a:t>MBO school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Website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4573423"/>
                  </a:ext>
                </a:extLst>
              </a:tr>
              <a:tr h="739246">
                <a:tc>
                  <a:txBody>
                    <a:bodyPr/>
                    <a:lstStyle/>
                    <a:p>
                      <a:r>
                        <a:rPr lang="nl-NL" sz="1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ROC van Amsterdam</a:t>
                      </a:r>
                      <a:endParaRPr lang="nl-NL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8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www.rocva.nl</a:t>
                      </a:r>
                      <a:r>
                        <a:rPr lang="nl-NL" sz="18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  = 8 locaties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4697087"/>
                  </a:ext>
                </a:extLst>
              </a:tr>
              <a:tr h="739246">
                <a:tc>
                  <a:txBody>
                    <a:bodyPr/>
                    <a:lstStyle/>
                    <a:p>
                      <a:r>
                        <a:rPr lang="nl-NL" sz="1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Mediacollege</a:t>
                      </a:r>
                      <a:endParaRPr lang="nl-NL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8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www.ma-web.nl</a:t>
                      </a:r>
                      <a:r>
                        <a:rPr lang="nl-NL" sz="18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 = gespecialiseerde opleidingen </a:t>
                      </a:r>
                      <a:endParaRPr lang="nl-NL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3223414"/>
                  </a:ext>
                </a:extLst>
              </a:tr>
              <a:tr h="739246">
                <a:tc>
                  <a:txBody>
                    <a:bodyPr/>
                    <a:lstStyle/>
                    <a:p>
                      <a:r>
                        <a:rPr lang="nl-NL" sz="1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Hout- en Meubileringscollege</a:t>
                      </a:r>
                      <a:endParaRPr lang="nl-NL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8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  <a:hlinkClick r:id="rId4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www.hmcollege.nl</a:t>
                      </a:r>
                      <a:r>
                        <a:rPr lang="nl-NL" sz="18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 =gespecialiseerde opleidingen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0150574"/>
                  </a:ext>
                </a:extLst>
              </a:tr>
              <a:tr h="756203">
                <a:tc>
                  <a:txBody>
                    <a:bodyPr/>
                    <a:lstStyle/>
                    <a:p>
                      <a:r>
                        <a:rPr lang="nl-NL" sz="1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Regio College </a:t>
                      </a:r>
                      <a:endParaRPr lang="nl-NL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8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  <a:hlinkClick r:id="rId5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www.regiocollege.nl</a:t>
                      </a:r>
                      <a:r>
                        <a:rPr lang="nl-NL" sz="18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 = Zaandam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l-NL" sz="18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0367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42344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395436" y="211391"/>
            <a:ext cx="7053077" cy="523220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endParaRPr lang="nl-NL" u="sng" dirty="0"/>
          </a:p>
          <a:p>
            <a:r>
              <a:rPr lang="nl-NL" sz="20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In een aantal gevallen kun je ook naar de het </a:t>
            </a:r>
            <a:br>
              <a:rPr lang="nl-NL" sz="2000" b="1" dirty="0"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nl-NL" sz="2000" b="1" dirty="0">
                <a:solidFill>
                  <a:srgbClr val="00B05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Taal- en Schakeltraject </a:t>
            </a:r>
            <a:r>
              <a:rPr lang="nl-NL" sz="20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van de </a:t>
            </a:r>
            <a:r>
              <a:rPr lang="nl-NL" sz="2000" b="1" dirty="0">
                <a:solidFill>
                  <a:srgbClr val="00B05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Hogeschool van Amsterdam (</a:t>
            </a:r>
            <a:r>
              <a:rPr lang="nl-NL" sz="2000" b="1" dirty="0" err="1">
                <a:solidFill>
                  <a:srgbClr val="00B05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HvA</a:t>
            </a:r>
            <a:r>
              <a:rPr lang="nl-NL" sz="2000" b="1" dirty="0">
                <a:solidFill>
                  <a:srgbClr val="00B05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)</a:t>
            </a:r>
          </a:p>
          <a:p>
            <a:endParaRPr lang="nl-NL" sz="2000" u="sng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endParaRPr lang="nl-NL" sz="20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endParaRPr lang="nl-NL" sz="20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endParaRPr lang="nl-NL" sz="20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endParaRPr lang="nl-NL" sz="20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endParaRPr lang="nl-NL" sz="20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endParaRPr lang="nl-NL" sz="20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endParaRPr lang="nl-NL" sz="20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endParaRPr lang="nl-NL" sz="20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endParaRPr lang="nl-NL" sz="20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endParaRPr lang="nl-NL" sz="20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endParaRPr lang="nl-NL" sz="20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endParaRPr lang="nl-NL" dirty="0">
              <a:cs typeface="Calibri" panose="020F0502020204030204"/>
            </a:endParaRPr>
          </a:p>
          <a:p>
            <a:endParaRPr lang="nl-NL" dirty="0">
              <a:cs typeface="Calibri" panose="020F0502020204030204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08504" y="211392"/>
            <a:ext cx="3656164" cy="2722520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89F898AE-153C-CC7A-35B5-C9C8974B09DF}"/>
                  </a:ext>
                </a:extLst>
              </p14:cNvPr>
              <p14:cNvContentPartPr/>
              <p14:nvPr/>
            </p14:nvContentPartPr>
            <p14:xfrm>
              <a:off x="2519608" y="3761348"/>
              <a:ext cx="19049" cy="19049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89F898AE-153C-CC7A-35B5-C9C8974B09DF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487860" y="2808898"/>
                <a:ext cx="81911" cy="19049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176E872E-BF24-AE48-5412-30CDB46CFFC6}"/>
                  </a:ext>
                </a:extLst>
              </p14:cNvPr>
              <p14:cNvContentPartPr/>
              <p14:nvPr/>
            </p14:nvContentPartPr>
            <p14:xfrm>
              <a:off x="2545884" y="3761348"/>
              <a:ext cx="19049" cy="19049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176E872E-BF24-AE48-5412-30CDB46CFFC6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1593434" y="2808898"/>
                <a:ext cx="1904900" cy="19049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C0061817-FEA7-6CED-D7DB-DC249ECAB2CE}"/>
                  </a:ext>
                </a:extLst>
              </p14:cNvPr>
              <p14:cNvContentPartPr/>
              <p14:nvPr/>
            </p14:nvContentPartPr>
            <p14:xfrm>
              <a:off x="2611574" y="3025624"/>
              <a:ext cx="19049" cy="19049"/>
            </p14:xfrm>
          </p:contentPart>
        </mc:Choice>
        <mc:Fallback xmlns=""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C0061817-FEA7-6CED-D7DB-DC249ECAB2CE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2586510" y="2073174"/>
                <a:ext cx="68677" cy="1904900"/>
              </a:xfrm>
              <a:prstGeom prst="rect">
                <a:avLst/>
              </a:prstGeom>
            </p:spPr>
          </p:pic>
        </mc:Fallback>
      </mc:AlternateContent>
      <p:graphicFrame>
        <p:nvGraphicFramePr>
          <p:cNvPr id="7" name="Tabel 6">
            <a:extLst>
              <a:ext uri="{FF2B5EF4-FFF2-40B4-BE49-F238E27FC236}">
                <a16:creationId xmlns:a16="http://schemas.microsoft.com/office/drawing/2014/main" id="{0825FC7B-B25B-BB19-DE08-F816743CC2B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0566604"/>
              </p:ext>
            </p:extLst>
          </p:nvPr>
        </p:nvGraphicFramePr>
        <p:xfrm>
          <a:off x="395436" y="1477814"/>
          <a:ext cx="5914611" cy="3902372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914611">
                  <a:extLst>
                    <a:ext uri="{9D8B030D-6E8A-4147-A177-3AD203B41FA5}">
                      <a16:colId xmlns:a16="http://schemas.microsoft.com/office/drawing/2014/main" val="2614338759"/>
                    </a:ext>
                  </a:extLst>
                </a:gridCol>
              </a:tblGrid>
              <a:tr h="53007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2000" u="none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Dan moet je:</a:t>
                      </a:r>
                    </a:p>
                    <a:p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1546590"/>
                  </a:ext>
                </a:extLst>
              </a:tr>
              <a:tr h="722834">
                <a:tc>
                  <a:txBody>
                    <a:bodyPr/>
                    <a:lstStyle/>
                    <a:p>
                      <a:r>
                        <a:rPr lang="nl-NL" sz="1800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minimaal een </a:t>
                      </a:r>
                      <a:r>
                        <a:rPr lang="nl-NL" sz="1800" dirty="0">
                          <a:solidFill>
                            <a:srgbClr val="FF0000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4-HAVO</a:t>
                      </a:r>
                      <a:r>
                        <a:rPr lang="nl-NL" sz="1800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 diploma-waardering hebben 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0883223"/>
                  </a:ext>
                </a:extLst>
              </a:tr>
              <a:tr h="50598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800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minimaal 17 jaar zijn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l-NL" sz="1800" dirty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269201"/>
                  </a:ext>
                </a:extLst>
              </a:tr>
              <a:tr h="50598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800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Engels niveau </a:t>
                      </a:r>
                      <a:r>
                        <a:rPr lang="nl-NL" sz="1800" dirty="0">
                          <a:solidFill>
                            <a:srgbClr val="00B050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A2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l-NL" sz="1800" dirty="0">
                        <a:solidFill>
                          <a:srgbClr val="00B050"/>
                        </a:solidFill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5416013"/>
                  </a:ext>
                </a:extLst>
              </a:tr>
              <a:tr h="72283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800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Nederlands </a:t>
                      </a:r>
                      <a:r>
                        <a:rPr lang="nl-NL" sz="1800" dirty="0">
                          <a:solidFill>
                            <a:srgbClr val="00B050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B1</a:t>
                      </a:r>
                      <a:r>
                        <a:rPr lang="nl-NL" sz="1800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 (lezen-luisteren- spreken- schrijven)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8103203"/>
                  </a:ext>
                </a:extLst>
              </a:tr>
              <a:tr h="50598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800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Een studie kiezen van de </a:t>
                      </a:r>
                      <a:r>
                        <a:rPr lang="nl-NL" sz="1800" dirty="0" err="1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HvA</a:t>
                      </a:r>
                      <a:endParaRPr lang="nl-NL" sz="1800" dirty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9134898"/>
                  </a:ext>
                </a:extLst>
              </a:tr>
            </a:tbl>
          </a:graphicData>
        </a:graphic>
      </p:graphicFrame>
      <p:sp>
        <p:nvSpPr>
          <p:cNvPr id="8" name="Tekstvak 7">
            <a:extLst>
              <a:ext uri="{FF2B5EF4-FFF2-40B4-BE49-F238E27FC236}">
                <a16:creationId xmlns:a16="http://schemas.microsoft.com/office/drawing/2014/main" id="{CE29C58B-BA38-11BD-BF77-8A2505E953F2}"/>
              </a:ext>
            </a:extLst>
          </p:cNvPr>
          <p:cNvSpPr txBox="1"/>
          <p:nvPr/>
        </p:nvSpPr>
        <p:spPr>
          <a:xfrm>
            <a:off x="6598467" y="3536826"/>
            <a:ext cx="5445207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Let op: geen studiefinanciering/ geen OV!</a:t>
            </a:r>
          </a:p>
          <a:p>
            <a:br>
              <a:rPr lang="nl-NL" sz="2400" dirty="0"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nl-NL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Kijk op de website: </a:t>
            </a:r>
            <a:r>
              <a:rPr lang="nl-NL" sz="2400" dirty="0">
                <a:latin typeface="Calibri Light" panose="020F0302020204030204" pitchFamily="34" charset="0"/>
                <a:cs typeface="Calibri Light" panose="020F0302020204030204" pitchFamily="34" charset="0"/>
                <a:hlinkClick r:id="rId10"/>
              </a:rPr>
              <a:t>www.hva.nl</a:t>
            </a:r>
            <a:r>
              <a:rPr lang="nl-NL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 (Taal- en schakeltraject)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319332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36D62B6-62F5-732F-1E48-D41875DF742D}"/>
              </a:ext>
            </a:extLst>
          </p:cNvPr>
          <p:cNvSpPr txBox="1"/>
          <p:nvPr/>
        </p:nvSpPr>
        <p:spPr>
          <a:xfrm>
            <a:off x="450475" y="496791"/>
            <a:ext cx="10522325" cy="126188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nl-NL" sz="20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Nu gaat u de mentor van uw kind ontmoeten…</a:t>
            </a:r>
            <a:endParaRPr lang="en-US" sz="14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endParaRPr lang="en-US" sz="14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endParaRPr lang="en-US" sz="14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endParaRPr lang="en-US" sz="14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endParaRPr lang="nl-NL" sz="14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graphicFrame>
        <p:nvGraphicFramePr>
          <p:cNvPr id="3" name="Tabel 2">
            <a:extLst>
              <a:ext uri="{FF2B5EF4-FFF2-40B4-BE49-F238E27FC236}">
                <a16:creationId xmlns:a16="http://schemas.microsoft.com/office/drawing/2014/main" id="{ED266373-AE62-F390-F74A-B905570C10C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4941439"/>
              </p:ext>
            </p:extLst>
          </p:nvPr>
        </p:nvGraphicFramePr>
        <p:xfrm>
          <a:off x="531191" y="1018540"/>
          <a:ext cx="9378122" cy="49250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9573">
                  <a:extLst>
                    <a:ext uri="{9D8B030D-6E8A-4147-A177-3AD203B41FA5}">
                      <a16:colId xmlns:a16="http://schemas.microsoft.com/office/drawing/2014/main" val="1678811679"/>
                    </a:ext>
                  </a:extLst>
                </a:gridCol>
                <a:gridCol w="3967863">
                  <a:extLst>
                    <a:ext uri="{9D8B030D-6E8A-4147-A177-3AD203B41FA5}">
                      <a16:colId xmlns:a16="http://schemas.microsoft.com/office/drawing/2014/main" val="2550616556"/>
                    </a:ext>
                  </a:extLst>
                </a:gridCol>
                <a:gridCol w="4050686">
                  <a:extLst>
                    <a:ext uri="{9D8B030D-6E8A-4147-A177-3AD203B41FA5}">
                      <a16:colId xmlns:a16="http://schemas.microsoft.com/office/drawing/2014/main" val="2835097763"/>
                    </a:ext>
                  </a:extLst>
                </a:gridCol>
              </a:tblGrid>
              <a:tr h="410422">
                <a:tc>
                  <a:txBody>
                    <a:bodyPr/>
                    <a:lstStyle/>
                    <a:p>
                      <a:r>
                        <a:rPr lang="nl-NL" dirty="0"/>
                        <a:t>Klas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Mentor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E-mail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7271690"/>
                  </a:ext>
                </a:extLst>
              </a:tr>
              <a:tr h="410422">
                <a:tc>
                  <a:txBody>
                    <a:bodyPr/>
                    <a:lstStyle/>
                    <a:p>
                      <a:r>
                        <a:rPr lang="nl-NL" dirty="0"/>
                        <a:t>S300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Caspar van Stekelenburg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>
                          <a:hlinkClick r:id="rId2"/>
                        </a:rPr>
                        <a:t>c.stekelenburg@msa.nl</a:t>
                      </a:r>
                      <a:r>
                        <a:rPr lang="nl-NL" dirty="0"/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0575797"/>
                  </a:ext>
                </a:extLst>
              </a:tr>
              <a:tr h="410422">
                <a:tc>
                  <a:txBody>
                    <a:bodyPr/>
                    <a:lstStyle/>
                    <a:p>
                      <a:r>
                        <a:rPr lang="nl-NL" dirty="0"/>
                        <a:t>S400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err="1"/>
                        <a:t>Jacien</a:t>
                      </a:r>
                      <a:r>
                        <a:rPr lang="nl-NL" dirty="0"/>
                        <a:t> el </a:t>
                      </a:r>
                      <a:r>
                        <a:rPr lang="nl-NL" dirty="0" err="1"/>
                        <a:t>Bazghouti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>
                          <a:hlinkClick r:id="rId3"/>
                        </a:rPr>
                        <a:t>j.bazghouti@msa.nl</a:t>
                      </a:r>
                      <a:r>
                        <a:rPr lang="nl-NL" dirty="0"/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7797703"/>
                  </a:ext>
                </a:extLst>
              </a:tr>
              <a:tr h="410422">
                <a:tc>
                  <a:txBody>
                    <a:bodyPr/>
                    <a:lstStyle/>
                    <a:p>
                      <a:r>
                        <a:rPr lang="nl-NL" dirty="0"/>
                        <a:t>S302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err="1"/>
                        <a:t>Anissa</a:t>
                      </a:r>
                      <a:r>
                        <a:rPr lang="nl-NL" dirty="0"/>
                        <a:t> </a:t>
                      </a:r>
                      <a:r>
                        <a:rPr lang="nl-NL" dirty="0" err="1"/>
                        <a:t>Amroaui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>
                          <a:hlinkClick r:id="rId4"/>
                        </a:rPr>
                        <a:t>a.amraoui@msa.nl</a:t>
                      </a:r>
                      <a:r>
                        <a:rPr lang="nl-NL" dirty="0"/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0837451"/>
                  </a:ext>
                </a:extLst>
              </a:tr>
              <a:tr h="410422">
                <a:tc>
                  <a:txBody>
                    <a:bodyPr/>
                    <a:lstStyle/>
                    <a:p>
                      <a:r>
                        <a:rPr lang="nl-NL" dirty="0"/>
                        <a:t>S303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Noël </a:t>
                      </a:r>
                      <a:r>
                        <a:rPr lang="nl-NL" dirty="0" err="1"/>
                        <a:t>Ruygrok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>
                          <a:hlinkClick r:id="rId5"/>
                        </a:rPr>
                        <a:t>n.ruygrok@msa.nl</a:t>
                      </a:r>
                      <a:r>
                        <a:rPr lang="nl-NL" dirty="0"/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5960747"/>
                  </a:ext>
                </a:extLst>
              </a:tr>
              <a:tr h="410422">
                <a:tc>
                  <a:txBody>
                    <a:bodyPr/>
                    <a:lstStyle/>
                    <a:p>
                      <a:r>
                        <a:rPr lang="nl-NL" dirty="0"/>
                        <a:t>S304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Erika Mekel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>
                          <a:hlinkClick r:id="rId6"/>
                        </a:rPr>
                        <a:t>e.mekel@msa.nl</a:t>
                      </a:r>
                      <a:r>
                        <a:rPr lang="nl-NL" dirty="0"/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065638"/>
                  </a:ext>
                </a:extLst>
              </a:tr>
              <a:tr h="410422">
                <a:tc>
                  <a:txBody>
                    <a:bodyPr/>
                    <a:lstStyle/>
                    <a:p>
                      <a:r>
                        <a:rPr lang="nl-NL" dirty="0"/>
                        <a:t>S305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Maaike </a:t>
                      </a:r>
                      <a:r>
                        <a:rPr lang="nl-NL" dirty="0" err="1"/>
                        <a:t>Noijons</a:t>
                      </a:r>
                      <a:r>
                        <a:rPr lang="nl-NL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>
                          <a:hlinkClick r:id="rId7"/>
                        </a:rPr>
                        <a:t>m.noijons@msa.nl</a:t>
                      </a:r>
                      <a:r>
                        <a:rPr lang="nl-NL" dirty="0"/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1366628"/>
                  </a:ext>
                </a:extLst>
              </a:tr>
              <a:tr h="410422">
                <a:tc>
                  <a:txBody>
                    <a:bodyPr/>
                    <a:lstStyle/>
                    <a:p>
                      <a:r>
                        <a:rPr lang="nl-NL" dirty="0"/>
                        <a:t>S306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err="1"/>
                        <a:t>Wiesje</a:t>
                      </a:r>
                      <a:r>
                        <a:rPr lang="nl-NL" dirty="0"/>
                        <a:t> Moen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>
                          <a:hlinkClick r:id="rId8"/>
                        </a:rPr>
                        <a:t>w.moen@msa.nl</a:t>
                      </a:r>
                      <a:r>
                        <a:rPr lang="nl-NL" dirty="0"/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1923570"/>
                  </a:ext>
                </a:extLst>
              </a:tr>
              <a:tr h="410422">
                <a:tc>
                  <a:txBody>
                    <a:bodyPr/>
                    <a:lstStyle/>
                    <a:p>
                      <a:r>
                        <a:rPr lang="nl-NL" dirty="0"/>
                        <a:t>S307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Randy Kikken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>
                          <a:hlinkClick r:id="rId9"/>
                        </a:rPr>
                        <a:t>r.kikken@msa.nl</a:t>
                      </a:r>
                      <a:r>
                        <a:rPr lang="nl-NL" dirty="0"/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1807187"/>
                  </a:ext>
                </a:extLst>
              </a:tr>
              <a:tr h="410422">
                <a:tc>
                  <a:txBody>
                    <a:bodyPr/>
                    <a:lstStyle/>
                    <a:p>
                      <a:r>
                        <a:rPr lang="nl-NL" dirty="0"/>
                        <a:t>S308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Hendrieckje van Gent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>
                          <a:hlinkClick r:id="rId10"/>
                        </a:rPr>
                        <a:t>h.gent@msa.nl</a:t>
                      </a:r>
                      <a:r>
                        <a:rPr lang="nl-NL" dirty="0"/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7298299"/>
                  </a:ext>
                </a:extLst>
              </a:tr>
              <a:tr h="410422">
                <a:tc>
                  <a:txBody>
                    <a:bodyPr/>
                    <a:lstStyle/>
                    <a:p>
                      <a:r>
                        <a:rPr lang="nl-NL" dirty="0"/>
                        <a:t>S309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/>
                        <a:t>Sabrina </a:t>
                      </a:r>
                      <a:r>
                        <a:rPr lang="nl-NL" dirty="0"/>
                        <a:t>Goede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>
                          <a:hlinkClick r:id="rId11"/>
                        </a:rPr>
                        <a:t>s.goede@msa.nl</a:t>
                      </a:r>
                      <a:r>
                        <a:rPr lang="nl-NL" dirty="0"/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030241"/>
                  </a:ext>
                </a:extLst>
              </a:tr>
              <a:tr h="410422">
                <a:tc>
                  <a:txBody>
                    <a:bodyPr/>
                    <a:lstStyle/>
                    <a:p>
                      <a:r>
                        <a:rPr lang="nl-NL" dirty="0"/>
                        <a:t>S310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Ellen </a:t>
                      </a:r>
                      <a:r>
                        <a:rPr lang="nl-NL" dirty="0" err="1"/>
                        <a:t>Lodeizen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>
                          <a:hlinkClick r:id="rId12"/>
                        </a:rPr>
                        <a:t>e.lodeizen@msa.nl</a:t>
                      </a:r>
                      <a:r>
                        <a:rPr lang="nl-NL" dirty="0"/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99428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277346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التربويون الجدد: نظام التعليم الهولندى Dutch education system">
            <a:extLst>
              <a:ext uri="{FF2B5EF4-FFF2-40B4-BE49-F238E27FC236}">
                <a16:creationId xmlns:a16="http://schemas.microsoft.com/office/drawing/2014/main" id="{7F1B2B96-4A11-4627-0A94-9061CEA4F35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2832"/>
          <a:stretch/>
        </p:blipFill>
        <p:spPr bwMode="auto">
          <a:xfrm>
            <a:off x="484250" y="139150"/>
            <a:ext cx="4922089" cy="58567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kstvak 1">
            <a:extLst>
              <a:ext uri="{FF2B5EF4-FFF2-40B4-BE49-F238E27FC236}">
                <a16:creationId xmlns:a16="http://schemas.microsoft.com/office/drawing/2014/main" id="{25DC2E07-D03F-7FEC-C767-CBF19A3B747C}"/>
              </a:ext>
            </a:extLst>
          </p:cNvPr>
          <p:cNvSpPr txBox="1"/>
          <p:nvPr/>
        </p:nvSpPr>
        <p:spPr>
          <a:xfrm>
            <a:off x="6251713" y="2618169"/>
            <a:ext cx="3438939" cy="341632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nl-NL" dirty="0"/>
              <a:t>16+klassen (ISK):</a:t>
            </a:r>
          </a:p>
          <a:p>
            <a:endParaRPr lang="nl-NL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Je zit op de middelbare school, in een taalklas (ISK).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Je niveau = niet VMBO, HAVO of VWO </a:t>
            </a:r>
            <a:r>
              <a:rPr lang="nl-NL" b="1" dirty="0">
                <a:latin typeface="Calibri Light" panose="020F0302020204030204" pitchFamily="34" charset="0"/>
                <a:cs typeface="Calibri Light" panose="020F0302020204030204" pitchFamily="34" charset="0"/>
                <a:sym typeface="Wingdings" panose="05000000000000000000" pitchFamily="2" charset="2"/>
              </a:rPr>
              <a:t> maar = TAALNIVEAU (A1, A2, B1, B2).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b="1" dirty="0">
                <a:latin typeface="Calibri Light" panose="020F0302020204030204" pitchFamily="34" charset="0"/>
                <a:cs typeface="Calibri Light" panose="020F0302020204030204" pitchFamily="34" charset="0"/>
                <a:sym typeface="Wingdings" panose="05000000000000000000" pitchFamily="2" charset="2"/>
              </a:rPr>
              <a:t>Je stroomt door naar middelbare of vervolgonderwijs.</a:t>
            </a:r>
            <a:endParaRPr lang="nl-NL" b="1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endParaRPr lang="nl-NL" dirty="0"/>
          </a:p>
          <a:p>
            <a:endParaRPr lang="nl-NL" dirty="0"/>
          </a:p>
          <a:p>
            <a:endParaRPr lang="nl-NL" dirty="0"/>
          </a:p>
        </p:txBody>
      </p:sp>
      <p:cxnSp>
        <p:nvCxnSpPr>
          <p:cNvPr id="6" name="Rechte verbindingslijn met pijl 5">
            <a:extLst>
              <a:ext uri="{FF2B5EF4-FFF2-40B4-BE49-F238E27FC236}">
                <a16:creationId xmlns:a16="http://schemas.microsoft.com/office/drawing/2014/main" id="{9A814052-055C-3D23-782D-62287F315A8E}"/>
              </a:ext>
            </a:extLst>
          </p:cNvPr>
          <p:cNvCxnSpPr/>
          <p:nvPr/>
        </p:nvCxnSpPr>
        <p:spPr>
          <a:xfrm>
            <a:off x="4293704" y="4412974"/>
            <a:ext cx="1802296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813577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vak 4">
            <a:extLst>
              <a:ext uri="{FF2B5EF4-FFF2-40B4-BE49-F238E27FC236}">
                <a16:creationId xmlns:a16="http://schemas.microsoft.com/office/drawing/2014/main" id="{F7F2C33E-FA47-F2A6-2981-FDB5E19DC468}"/>
              </a:ext>
            </a:extLst>
          </p:cNvPr>
          <p:cNvSpPr txBox="1"/>
          <p:nvPr/>
        </p:nvSpPr>
        <p:spPr>
          <a:xfrm>
            <a:off x="665922" y="934278"/>
            <a:ext cx="3140765" cy="175432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endParaRPr lang="nl-NL" dirty="0"/>
          </a:p>
          <a:p>
            <a:pPr algn="ctr"/>
            <a:endParaRPr lang="nl-NL" dirty="0"/>
          </a:p>
          <a:p>
            <a:pPr algn="ctr"/>
            <a:endParaRPr lang="nl-NL" dirty="0"/>
          </a:p>
          <a:p>
            <a:pPr algn="ctr"/>
            <a:r>
              <a:rPr lang="nl-NL" dirty="0"/>
              <a:t>MBO</a:t>
            </a:r>
          </a:p>
          <a:p>
            <a:pPr algn="ctr"/>
            <a:endParaRPr lang="nl-NL" dirty="0"/>
          </a:p>
          <a:p>
            <a:pPr algn="ctr"/>
            <a:endParaRPr lang="nl-NL" dirty="0"/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3113CF30-BD31-047F-B917-477EEB7C9A54}"/>
              </a:ext>
            </a:extLst>
          </p:cNvPr>
          <p:cNvSpPr txBox="1"/>
          <p:nvPr/>
        </p:nvSpPr>
        <p:spPr>
          <a:xfrm>
            <a:off x="665922" y="3072848"/>
            <a:ext cx="3140765" cy="1754326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endParaRPr lang="nl-NL" dirty="0"/>
          </a:p>
          <a:p>
            <a:endParaRPr lang="nl-NL" dirty="0"/>
          </a:p>
          <a:p>
            <a:pPr algn="ctr"/>
            <a:r>
              <a:rPr lang="nl-NL" dirty="0"/>
              <a:t>VMBO</a:t>
            </a:r>
          </a:p>
          <a:p>
            <a:endParaRPr lang="nl-NL" dirty="0"/>
          </a:p>
          <a:p>
            <a:endParaRPr lang="nl-NL" dirty="0"/>
          </a:p>
          <a:p>
            <a:endParaRPr lang="nl-NL" dirty="0"/>
          </a:p>
        </p:txBody>
      </p:sp>
      <p:sp>
        <p:nvSpPr>
          <p:cNvPr id="11" name="Tekstvak 10">
            <a:extLst>
              <a:ext uri="{FF2B5EF4-FFF2-40B4-BE49-F238E27FC236}">
                <a16:creationId xmlns:a16="http://schemas.microsoft.com/office/drawing/2014/main" id="{40CF37BE-C8C0-2C25-711B-BC0A37825390}"/>
              </a:ext>
            </a:extLst>
          </p:cNvPr>
          <p:cNvSpPr txBox="1"/>
          <p:nvPr/>
        </p:nvSpPr>
        <p:spPr>
          <a:xfrm>
            <a:off x="6414052" y="924339"/>
            <a:ext cx="3140765" cy="175432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marL="285750" indent="-285750" algn="ctr">
              <a:buFont typeface="Arial" panose="020B0604020202020204" pitchFamily="34" charset="0"/>
              <a:buChar char="•"/>
            </a:pPr>
            <a:endParaRPr lang="nl-NL" dirty="0"/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nl-NL" dirty="0"/>
              <a:t>Niveau 1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nl-NL" dirty="0"/>
              <a:t>Niveau 2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nl-NL" dirty="0"/>
              <a:t>Niveau 3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nl-NL" dirty="0"/>
              <a:t>Niveau 4</a:t>
            </a:r>
          </a:p>
          <a:p>
            <a:pPr algn="ctr"/>
            <a:endParaRPr lang="nl-NL" dirty="0"/>
          </a:p>
        </p:txBody>
      </p:sp>
      <p:sp>
        <p:nvSpPr>
          <p:cNvPr id="12" name="Tekstvak 11">
            <a:extLst>
              <a:ext uri="{FF2B5EF4-FFF2-40B4-BE49-F238E27FC236}">
                <a16:creationId xmlns:a16="http://schemas.microsoft.com/office/drawing/2014/main" id="{829FF8EF-6F47-76B7-7130-06180D2D0861}"/>
              </a:ext>
            </a:extLst>
          </p:cNvPr>
          <p:cNvSpPr txBox="1"/>
          <p:nvPr/>
        </p:nvSpPr>
        <p:spPr>
          <a:xfrm>
            <a:off x="6414052" y="3195431"/>
            <a:ext cx="3140765" cy="1754326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endParaRPr lang="nl-NL" dirty="0"/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nl-NL" dirty="0"/>
              <a:t>Vmbo-basis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nl-NL" dirty="0"/>
              <a:t>Vmbo-kader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nl-NL" dirty="0"/>
              <a:t>Vmbo-t/mavo</a:t>
            </a:r>
          </a:p>
          <a:p>
            <a:endParaRPr lang="nl-NL" dirty="0"/>
          </a:p>
          <a:p>
            <a:endParaRPr lang="nl-NL" dirty="0"/>
          </a:p>
        </p:txBody>
      </p:sp>
      <p:sp>
        <p:nvSpPr>
          <p:cNvPr id="9" name="Pijl: rechts 8">
            <a:extLst>
              <a:ext uri="{FF2B5EF4-FFF2-40B4-BE49-F238E27FC236}">
                <a16:creationId xmlns:a16="http://schemas.microsoft.com/office/drawing/2014/main" id="{BBB93B60-E6F5-9AAC-9303-ED400EA7EDEE}"/>
              </a:ext>
            </a:extLst>
          </p:cNvPr>
          <p:cNvSpPr/>
          <p:nvPr/>
        </p:nvSpPr>
        <p:spPr>
          <a:xfrm>
            <a:off x="3458817" y="1639957"/>
            <a:ext cx="3717235" cy="526773"/>
          </a:xfrm>
          <a:prstGeom prst="rightArrow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0" name="Pijl: rechts 9">
            <a:extLst>
              <a:ext uri="{FF2B5EF4-FFF2-40B4-BE49-F238E27FC236}">
                <a16:creationId xmlns:a16="http://schemas.microsoft.com/office/drawing/2014/main" id="{EB6FEFF9-3B8B-BE03-E7E4-5F3AC430F7E8}"/>
              </a:ext>
            </a:extLst>
          </p:cNvPr>
          <p:cNvSpPr/>
          <p:nvPr/>
        </p:nvSpPr>
        <p:spPr>
          <a:xfrm>
            <a:off x="3458816" y="3686624"/>
            <a:ext cx="3717235" cy="526773"/>
          </a:xfrm>
          <a:prstGeom prst="rightArrow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30209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>
            <a:extLst>
              <a:ext uri="{FF2B5EF4-FFF2-40B4-BE49-F238E27FC236}">
                <a16:creationId xmlns:a16="http://schemas.microsoft.com/office/drawing/2014/main" id="{7D6D28C0-770E-44A3-5840-898E37973648}"/>
              </a:ext>
            </a:extLst>
          </p:cNvPr>
          <p:cNvSpPr txBox="1"/>
          <p:nvPr/>
        </p:nvSpPr>
        <p:spPr>
          <a:xfrm>
            <a:off x="818148" y="442762"/>
            <a:ext cx="8691613" cy="60631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br>
              <a:rPr lang="nl-NL" sz="3600" b="1" dirty="0"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nl-NL" sz="36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Schoolniveaus in Nederland: </a:t>
            </a:r>
          </a:p>
          <a:p>
            <a:endParaRPr lang="nl-NL" sz="28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2800" dirty="0">
                <a:solidFill>
                  <a:srgbClr val="FF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VMBO (4 jaar) </a:t>
            </a:r>
            <a:r>
              <a:rPr lang="nl-NL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			</a:t>
            </a:r>
            <a:r>
              <a:rPr lang="nl-NL" sz="2800" dirty="0">
                <a:latin typeface="Calibri Light" panose="020F0302020204030204" pitchFamily="34" charset="0"/>
                <a:cs typeface="Calibri Light" panose="020F0302020204030204" pitchFamily="34" charset="0"/>
                <a:sym typeface="Wingdings" panose="05000000000000000000" pitchFamily="2" charset="2"/>
              </a:rPr>
              <a:t> daarna MBO </a:t>
            </a:r>
          </a:p>
          <a:p>
            <a:endParaRPr lang="nl-NL" sz="28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514350" indent="-514350">
              <a:buAutoNum type="arabicPeriod"/>
            </a:pPr>
            <a:r>
              <a:rPr lang="nl-NL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Geen diploma 			</a:t>
            </a:r>
            <a:r>
              <a:rPr lang="nl-NL" sz="2800" dirty="0">
                <a:latin typeface="Calibri Light" panose="020F0302020204030204" pitchFamily="34" charset="0"/>
                <a:cs typeface="Calibri Light" panose="020F0302020204030204" pitchFamily="34" charset="0"/>
                <a:sym typeface="Wingdings" panose="05000000000000000000" pitchFamily="2" charset="2"/>
              </a:rPr>
              <a:t> niveau 1 (entree)</a:t>
            </a:r>
          </a:p>
          <a:p>
            <a:pPr marL="514350" indent="-514350">
              <a:buAutoNum type="arabicPeriod"/>
            </a:pPr>
            <a:r>
              <a:rPr lang="nl-NL" sz="2800" dirty="0">
                <a:latin typeface="Calibri Light" panose="020F0302020204030204" pitchFamily="34" charset="0"/>
                <a:cs typeface="Calibri Light" panose="020F0302020204030204" pitchFamily="34" charset="0"/>
                <a:sym typeface="Wingdings" panose="05000000000000000000" pitchFamily="2" charset="2"/>
              </a:rPr>
              <a:t>Basis 						 niveau 2 </a:t>
            </a:r>
          </a:p>
          <a:p>
            <a:pPr marL="514350" indent="-514350">
              <a:buAutoNum type="arabicPeriod"/>
            </a:pPr>
            <a:r>
              <a:rPr lang="nl-NL" sz="2800" dirty="0">
                <a:latin typeface="Calibri Light" panose="020F0302020204030204" pitchFamily="34" charset="0"/>
                <a:cs typeface="Calibri Light" panose="020F0302020204030204" pitchFamily="34" charset="0"/>
                <a:sym typeface="Wingdings" panose="05000000000000000000" pitchFamily="2" charset="2"/>
              </a:rPr>
              <a:t>Kader 					 niveau 3</a:t>
            </a:r>
          </a:p>
          <a:p>
            <a:pPr marL="514350" indent="-514350">
              <a:buAutoNum type="arabicPeriod"/>
            </a:pPr>
            <a:r>
              <a:rPr lang="nl-NL" sz="2800" dirty="0">
                <a:latin typeface="Calibri Light" panose="020F0302020204030204" pitchFamily="34" charset="0"/>
                <a:cs typeface="Calibri Light" panose="020F0302020204030204" pitchFamily="34" charset="0"/>
                <a:sym typeface="Wingdings" panose="05000000000000000000" pitchFamily="2" charset="2"/>
              </a:rPr>
              <a:t>Mavo 					 niveau 4</a:t>
            </a:r>
          </a:p>
          <a:p>
            <a:endParaRPr lang="nl-NL" sz="2800" dirty="0">
              <a:latin typeface="Calibri Light" panose="020F0302020204030204" pitchFamily="34" charset="0"/>
              <a:cs typeface="Calibri Light" panose="020F0302020204030204" pitchFamily="34" charset="0"/>
              <a:sym typeface="Wingdings" panose="05000000000000000000" pitchFamily="2" charset="2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2800" dirty="0">
                <a:solidFill>
                  <a:srgbClr val="FF0000"/>
                </a:solidFill>
                <a:latin typeface="Calibri Light" panose="020F0302020204030204" pitchFamily="34" charset="0"/>
                <a:cs typeface="Calibri Light" panose="020F0302020204030204" pitchFamily="34" charset="0"/>
                <a:sym typeface="Wingdings" panose="05000000000000000000" pitchFamily="2" charset="2"/>
              </a:rPr>
              <a:t>Havo (5 jaar)	</a:t>
            </a:r>
            <a:r>
              <a:rPr lang="nl-NL" sz="2800" dirty="0">
                <a:latin typeface="Calibri Light" panose="020F0302020204030204" pitchFamily="34" charset="0"/>
                <a:cs typeface="Calibri Light" panose="020F0302020204030204" pitchFamily="34" charset="0"/>
                <a:sym typeface="Wingdings" panose="05000000000000000000" pitchFamily="2" charset="2"/>
              </a:rPr>
              <a:t>			 daarna HBO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2800" dirty="0">
                <a:solidFill>
                  <a:srgbClr val="FF0000"/>
                </a:solidFill>
                <a:latin typeface="Calibri Light" panose="020F0302020204030204" pitchFamily="34" charset="0"/>
                <a:cs typeface="Calibri Light" panose="020F0302020204030204" pitchFamily="34" charset="0"/>
                <a:sym typeface="Wingdings" panose="05000000000000000000" pitchFamily="2" charset="2"/>
              </a:rPr>
              <a:t>VWO (6 jaar)</a:t>
            </a:r>
            <a:r>
              <a:rPr lang="nl-NL" sz="2800" dirty="0">
                <a:latin typeface="Calibri Light" panose="020F0302020204030204" pitchFamily="34" charset="0"/>
                <a:cs typeface="Calibri Light" panose="020F0302020204030204" pitchFamily="34" charset="0"/>
                <a:sym typeface="Wingdings" panose="05000000000000000000" pitchFamily="2" charset="2"/>
              </a:rPr>
              <a:t>			 WO/universiteit</a:t>
            </a:r>
            <a:br>
              <a:rPr lang="nl-NL" sz="2800" dirty="0">
                <a:latin typeface="Calibri Light" panose="020F0302020204030204" pitchFamily="34" charset="0"/>
                <a:cs typeface="Calibri Light" panose="020F0302020204030204" pitchFamily="34" charset="0"/>
              </a:rPr>
            </a:br>
            <a:br>
              <a:rPr lang="nl-NL" sz="1800" dirty="0">
                <a:latin typeface="WordVisiCarriageReturn_MSFontService"/>
                <a:cs typeface="Segoe UI"/>
              </a:rPr>
            </a:b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399117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التربويون الجدد: نظام التعليم الهولندى Dutch education system">
            <a:extLst>
              <a:ext uri="{FF2B5EF4-FFF2-40B4-BE49-F238E27FC236}">
                <a16:creationId xmlns:a16="http://schemas.microsoft.com/office/drawing/2014/main" id="{C16A6CAA-26AC-0030-19F5-95F1F7278D5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739"/>
          <a:stretch/>
        </p:blipFill>
        <p:spPr bwMode="auto">
          <a:xfrm>
            <a:off x="2671673" y="59413"/>
            <a:ext cx="6515272" cy="67391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541283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:a16="http://schemas.microsoft.com/office/drawing/2014/main" id="{F2DBAB0F-09E6-4F83-7ABB-5C1BDD5B51B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4517" y="138955"/>
            <a:ext cx="10669311" cy="5919278"/>
          </a:xfrm>
          <a:prstGeom prst="rect">
            <a:avLst/>
          </a:prstGeom>
        </p:spPr>
      </p:pic>
      <p:sp>
        <p:nvSpPr>
          <p:cNvPr id="2" name="Tekstvak 1">
            <a:extLst>
              <a:ext uri="{FF2B5EF4-FFF2-40B4-BE49-F238E27FC236}">
                <a16:creationId xmlns:a16="http://schemas.microsoft.com/office/drawing/2014/main" id="{7E828607-34D2-4F59-76CA-0EB6ECA09707}"/>
              </a:ext>
            </a:extLst>
          </p:cNvPr>
          <p:cNvSpPr txBox="1"/>
          <p:nvPr/>
        </p:nvSpPr>
        <p:spPr>
          <a:xfrm>
            <a:off x="6602929" y="4668253"/>
            <a:ext cx="33303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/>
              <a:t>HAVO 4 Oostpoort</a:t>
            </a:r>
          </a:p>
        </p:txBody>
      </p:sp>
    </p:spTree>
    <p:extLst>
      <p:ext uri="{BB962C8B-B14F-4D97-AF65-F5344CB8AC3E}">
        <p14:creationId xmlns:p14="http://schemas.microsoft.com/office/powerpoint/2010/main" val="33688520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217C962-59CC-31F2-7498-9C6014FD0896}"/>
              </a:ext>
            </a:extLst>
          </p:cNvPr>
          <p:cNvSpPr txBox="1"/>
          <p:nvPr/>
        </p:nvSpPr>
        <p:spPr>
          <a:xfrm>
            <a:off x="268147" y="364614"/>
            <a:ext cx="11655705" cy="594008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nl-NL" sz="28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Hoe bepalen we waar je naar toe kan? </a:t>
            </a:r>
            <a:r>
              <a:rPr lang="en-US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 </a:t>
            </a:r>
            <a:br>
              <a:rPr lang="en-US" sz="2800" dirty="0"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nl-NL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Er zijn 2 factoren erg belangrijk om te bepalen hoe je verder gaat: </a:t>
            </a:r>
            <a:r>
              <a:rPr lang="en-US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 </a:t>
            </a:r>
          </a:p>
          <a:p>
            <a:endParaRPr lang="en-US" sz="28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514350" indent="-514350">
              <a:buAutoNum type="arabicPeriod"/>
            </a:pPr>
            <a:r>
              <a:rPr lang="en-US" sz="2800" b="1" dirty="0">
                <a:solidFill>
                  <a:srgbClr val="00B05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Het </a:t>
            </a:r>
            <a:r>
              <a:rPr lang="en-US" sz="2800" b="1" dirty="0" err="1">
                <a:solidFill>
                  <a:srgbClr val="00B05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taalniveau</a:t>
            </a:r>
            <a:r>
              <a:rPr lang="en-US" sz="2800" b="1" dirty="0">
                <a:solidFill>
                  <a:srgbClr val="00B05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Nederlands</a:t>
            </a:r>
            <a:r>
              <a:rPr lang="en-US" sz="2800" b="1" dirty="0">
                <a:solidFill>
                  <a:srgbClr val="00B05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		</a:t>
            </a:r>
            <a:r>
              <a:rPr lang="en-US" sz="2800" b="1" dirty="0">
                <a:solidFill>
                  <a:srgbClr val="00B050"/>
                </a:solidFill>
                <a:latin typeface="Calibri Light" panose="020F0302020204030204" pitchFamily="34" charset="0"/>
                <a:cs typeface="Calibri Light" panose="020F0302020204030204" pitchFamily="34" charset="0"/>
                <a:sym typeface="Wingdings" panose="05000000000000000000" pitchFamily="2" charset="2"/>
              </a:rPr>
              <a:t> </a:t>
            </a:r>
            <a:r>
              <a:rPr lang="en-US" sz="2800" dirty="0">
                <a:latin typeface="Calibri Light" panose="020F0302020204030204" pitchFamily="34" charset="0"/>
                <a:cs typeface="Calibri Light" panose="020F0302020204030204" pitchFamily="34" charset="0"/>
                <a:sym typeface="Wingdings" panose="05000000000000000000" pitchFamily="2" charset="2"/>
              </a:rPr>
              <a:t>taal</a:t>
            </a:r>
            <a:r>
              <a:rPr lang="nl-NL" sz="2800" dirty="0">
                <a:latin typeface="Calibri Light" panose="020F0302020204030204" pitchFamily="34" charset="0"/>
                <a:cs typeface="Calibri Light" panose="020F0302020204030204" pitchFamily="34" charset="0"/>
                <a:sym typeface="Wingdings" panose="05000000000000000000" pitchFamily="2" charset="2"/>
              </a:rPr>
              <a:t>niveaus</a:t>
            </a:r>
            <a:r>
              <a:rPr lang="en-US" sz="2800" dirty="0">
                <a:latin typeface="Calibri Light" panose="020F0302020204030204" pitchFamily="34" charset="0"/>
                <a:cs typeface="Calibri Light" panose="020F0302020204030204" pitchFamily="34" charset="0"/>
                <a:sym typeface="Wingdings" panose="05000000000000000000" pitchFamily="2" charset="2"/>
              </a:rPr>
              <a:t> </a:t>
            </a:r>
            <a:r>
              <a:rPr lang="en-US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A1-A2-B1-B2</a:t>
            </a:r>
          </a:p>
          <a:p>
            <a:pPr lvl="8"/>
            <a:r>
              <a:rPr lang="en-US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			Meting met 2x per </a:t>
            </a:r>
            <a:r>
              <a:rPr lang="en-US" sz="28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jaar</a:t>
            </a:r>
            <a:r>
              <a:rPr lang="en-US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 TOA-</a:t>
            </a:r>
            <a:r>
              <a:rPr lang="en-US" sz="28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taaltoets</a:t>
            </a:r>
            <a:r>
              <a:rPr lang="en-US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</a:p>
          <a:p>
            <a:endParaRPr lang="en-US" sz="28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r>
              <a:rPr lang="en-US" sz="2800" b="1" dirty="0">
                <a:solidFill>
                  <a:srgbClr val="00B05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2.   Het </a:t>
            </a:r>
            <a:r>
              <a:rPr lang="en-US" sz="2800" b="1" dirty="0" err="1">
                <a:solidFill>
                  <a:srgbClr val="00B05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schoolniveau</a:t>
            </a:r>
            <a:r>
              <a:rPr lang="en-US" sz="2800" b="1" dirty="0">
                <a:solidFill>
                  <a:srgbClr val="00B05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					</a:t>
            </a:r>
            <a:r>
              <a:rPr lang="en-US" sz="2800" b="1" dirty="0">
                <a:solidFill>
                  <a:srgbClr val="00B050"/>
                </a:solidFill>
                <a:latin typeface="Calibri Light" panose="020F0302020204030204" pitchFamily="34" charset="0"/>
                <a:cs typeface="Calibri Light" panose="020F0302020204030204" pitchFamily="34" charset="0"/>
                <a:sym typeface="Wingdings" panose="05000000000000000000" pitchFamily="2" charset="2"/>
              </a:rPr>
              <a:t> </a:t>
            </a:r>
            <a:r>
              <a:rPr lang="nl-NL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rapport/diplomawaardering. </a:t>
            </a:r>
          </a:p>
          <a:p>
            <a:pPr algn="ctr"/>
            <a:r>
              <a:rPr lang="nl-NL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	Vanaf niveau</a:t>
            </a:r>
            <a:r>
              <a:rPr lang="nl-NL" sz="2800">
                <a:latin typeface="Calibri Light" panose="020F0302020204030204" pitchFamily="34" charset="0"/>
                <a:cs typeface="Calibri Light" panose="020F0302020204030204" pitchFamily="34" charset="0"/>
              </a:rPr>
              <a:t>:  </a:t>
            </a:r>
            <a:endParaRPr lang="nl-NL" sz="28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457200" indent="-457200" algn="ctr">
              <a:buFont typeface="Arial" panose="020B0604020202020204" pitchFamily="34" charset="0"/>
              <a:buChar char="•"/>
            </a:pPr>
            <a:r>
              <a:rPr lang="nl-NL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4 mavo</a:t>
            </a:r>
          </a:p>
          <a:p>
            <a:pPr marL="457200" indent="-457200" algn="ctr">
              <a:buFont typeface="Arial" panose="020B0604020202020204" pitchFamily="34" charset="0"/>
              <a:buChar char="•"/>
            </a:pPr>
            <a:r>
              <a:rPr lang="nl-NL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3 havo </a:t>
            </a:r>
          </a:p>
          <a:p>
            <a:pPr marL="457200" indent="-457200" algn="ctr">
              <a:buFont typeface="Arial" panose="020B0604020202020204" pitchFamily="34" charset="0"/>
              <a:buChar char="•"/>
            </a:pPr>
            <a:r>
              <a:rPr lang="nl-NL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4 havo </a:t>
            </a:r>
          </a:p>
          <a:p>
            <a:pPr marL="457200" indent="-457200" algn="ctr">
              <a:buFont typeface="Arial" panose="020B0604020202020204" pitchFamily="34" charset="0"/>
              <a:buChar char="•"/>
            </a:pPr>
            <a:r>
              <a:rPr lang="nl-NL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5 havo</a:t>
            </a:r>
          </a:p>
          <a:p>
            <a:endParaRPr lang="en-US" sz="2800" b="1" dirty="0">
              <a:solidFill>
                <a:srgbClr val="00B050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r>
              <a:rPr lang="nl-NL" sz="1600" dirty="0">
                <a:cs typeface="Segoe UI"/>
              </a:rPr>
              <a:t> </a:t>
            </a:r>
            <a:endParaRPr lang="en-US" sz="1600" b="1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001820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>
            <a:extLst>
              <a:ext uri="{FF2B5EF4-FFF2-40B4-BE49-F238E27FC236}">
                <a16:creationId xmlns:a16="http://schemas.microsoft.com/office/drawing/2014/main" id="{8BAC86CE-B46C-88FE-0CF0-CFC6D54EF5C2}"/>
              </a:ext>
            </a:extLst>
          </p:cNvPr>
          <p:cNvSpPr txBox="1"/>
          <p:nvPr/>
        </p:nvSpPr>
        <p:spPr>
          <a:xfrm>
            <a:off x="779645" y="750771"/>
            <a:ext cx="6574055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6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E</a:t>
            </a:r>
            <a:r>
              <a:rPr lang="nl-NL" sz="3600" b="1" cap="none" dirty="0">
                <a:latin typeface="Calibri Light" panose="020F0302020204030204" pitchFamily="34" charset="0"/>
                <a:cs typeface="Calibri Light" panose="020F0302020204030204" pitchFamily="34" charset="0"/>
              </a:rPr>
              <a:t>inde schooljaar ga je naar: </a:t>
            </a:r>
            <a:endParaRPr lang="nl-NL" sz="3600" b="1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nl-NL" sz="3600" cap="none" dirty="0">
                <a:latin typeface="Calibri Light" panose="020F0302020204030204" pitchFamily="34" charset="0"/>
                <a:cs typeface="Calibri Light" panose="020F0302020204030204" pitchFamily="34" charset="0"/>
              </a:rPr>
              <a:t>Pre Entree Route </a:t>
            </a:r>
            <a:r>
              <a:rPr lang="nl-NL" sz="3600" cap="none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ROCvA</a:t>
            </a:r>
            <a:endParaRPr lang="nl-NL" sz="3600" cap="none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nl-NL" sz="3600" cap="none" dirty="0">
                <a:latin typeface="Calibri Light" panose="020F0302020204030204" pitchFamily="34" charset="0"/>
                <a:cs typeface="Calibri Light" panose="020F0302020204030204" pitchFamily="34" charset="0"/>
              </a:rPr>
              <a:t>Praktijkgericht maatwerktraject (Gemeente Amsterdam 2024)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nl-NL" sz="3600" cap="none" dirty="0">
                <a:latin typeface="Calibri Light" panose="020F0302020204030204" pitchFamily="34" charset="0"/>
                <a:cs typeface="Calibri Light" panose="020F0302020204030204" pitchFamily="34" charset="0"/>
              </a:rPr>
              <a:t>MBO niveau 1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nl-NL" sz="3600" dirty="0">
                <a:latin typeface="Calibri Light" panose="020F0302020204030204" pitchFamily="34" charset="0"/>
                <a:cs typeface="Calibri Light" panose="020F0302020204030204" pitchFamily="34" charset="0"/>
              </a:rPr>
              <a:t>MBO niveau 3 of 4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nl-NL" sz="3600" cap="none" dirty="0">
                <a:latin typeface="Calibri Light" panose="020F0302020204030204" pitchFamily="34" charset="0"/>
                <a:cs typeface="Calibri Light" panose="020F0302020204030204" pitchFamily="34" charset="0"/>
              </a:rPr>
              <a:t>Havo 4 (Oostpoort)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nl-NL" sz="3600" dirty="0">
                <a:latin typeface="Calibri Light" panose="020F0302020204030204" pitchFamily="34" charset="0"/>
                <a:cs typeface="Calibri Light" panose="020F0302020204030204" pitchFamily="34" charset="0"/>
              </a:rPr>
              <a:t>Taal-en schakeltraject van Hogeschool (</a:t>
            </a:r>
            <a:r>
              <a:rPr lang="nl-NL" sz="36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HvA</a:t>
            </a:r>
            <a:r>
              <a:rPr lang="nl-NL" sz="3600" dirty="0">
                <a:latin typeface="Calibri Light" panose="020F0302020204030204" pitchFamily="34" charset="0"/>
                <a:cs typeface="Calibri Light" panose="020F0302020204030204" pitchFamily="34" charset="0"/>
              </a:rPr>
              <a:t>)</a:t>
            </a:r>
            <a:br>
              <a:rPr lang="nl-NL" sz="1400" cap="none" dirty="0">
                <a:cs typeface="Calibri Light"/>
              </a:rPr>
            </a:br>
            <a:endParaRPr lang="nl-NL" dirty="0"/>
          </a:p>
        </p:txBody>
      </p:sp>
      <p:graphicFrame>
        <p:nvGraphicFramePr>
          <p:cNvPr id="3" name="Tijdelijke aanduiding voor inhoud 3">
            <a:extLst>
              <a:ext uri="{FF2B5EF4-FFF2-40B4-BE49-F238E27FC236}">
                <a16:creationId xmlns:a16="http://schemas.microsoft.com/office/drawing/2014/main" id="{78ADD00E-4E99-B653-78DD-EDFD9510ED4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32893794"/>
              </p:ext>
            </p:extLst>
          </p:nvPr>
        </p:nvGraphicFramePr>
        <p:xfrm>
          <a:off x="5236144" y="587140"/>
          <a:ext cx="7892576" cy="51110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troomdiagram: Verbindingslijn 3">
            <a:extLst>
              <a:ext uri="{FF2B5EF4-FFF2-40B4-BE49-F238E27FC236}">
                <a16:creationId xmlns:a16="http://schemas.microsoft.com/office/drawing/2014/main" id="{6E84CC4F-2628-AE52-94DD-15735D1E7315}"/>
              </a:ext>
            </a:extLst>
          </p:cNvPr>
          <p:cNvSpPr/>
          <p:nvPr/>
        </p:nvSpPr>
        <p:spPr>
          <a:xfrm>
            <a:off x="10587788" y="2959768"/>
            <a:ext cx="943276" cy="955477"/>
          </a:xfrm>
          <a:prstGeom prst="flowChartConnector">
            <a:avLst/>
          </a:prstGeom>
          <a:solidFill>
            <a:srgbClr val="00B05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10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T&amp;S </a:t>
            </a:r>
            <a:r>
              <a:rPr lang="nl-NL" sz="1100" dirty="0" err="1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HvA</a:t>
            </a:r>
            <a:endParaRPr lang="nl-NL" sz="1100" dirty="0">
              <a:solidFill>
                <a:schemeClr val="tx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algn="ctr"/>
            <a:r>
              <a:rPr lang="nl-NL" sz="110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NL B1 +</a:t>
            </a:r>
          </a:p>
        </p:txBody>
      </p:sp>
      <p:sp>
        <p:nvSpPr>
          <p:cNvPr id="5" name="Stroomdiagram: Verbindingslijn 4">
            <a:extLst>
              <a:ext uri="{FF2B5EF4-FFF2-40B4-BE49-F238E27FC236}">
                <a16:creationId xmlns:a16="http://schemas.microsoft.com/office/drawing/2014/main" id="{5C0A16A9-BBD0-129F-C143-43626DED1C4C}"/>
              </a:ext>
            </a:extLst>
          </p:cNvPr>
          <p:cNvSpPr/>
          <p:nvPr/>
        </p:nvSpPr>
        <p:spPr>
          <a:xfrm>
            <a:off x="7257449" y="2218624"/>
            <a:ext cx="1087654" cy="1082841"/>
          </a:xfrm>
          <a:prstGeom prst="flowChartConnector">
            <a:avLst/>
          </a:prstGeom>
          <a:solidFill>
            <a:srgbClr val="0070C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100" b="1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PMT Gemeente </a:t>
            </a:r>
          </a:p>
        </p:txBody>
      </p:sp>
    </p:spTree>
    <p:extLst>
      <p:ext uri="{BB962C8B-B14F-4D97-AF65-F5344CB8AC3E}">
        <p14:creationId xmlns:p14="http://schemas.microsoft.com/office/powerpoint/2010/main" val="36506806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ep 1">
            <a:extLst>
              <a:ext uri="{FF2B5EF4-FFF2-40B4-BE49-F238E27FC236}">
                <a16:creationId xmlns:a16="http://schemas.microsoft.com/office/drawing/2014/main" id="{FC714D18-535A-2AA0-B988-0F1778024681}"/>
              </a:ext>
            </a:extLst>
          </p:cNvPr>
          <p:cNvGrpSpPr/>
          <p:nvPr/>
        </p:nvGrpSpPr>
        <p:grpSpPr>
          <a:xfrm>
            <a:off x="59389" y="1885767"/>
            <a:ext cx="2270229" cy="2064692"/>
            <a:chOff x="2601056" y="-361132"/>
            <a:chExt cx="2527966" cy="2367340"/>
          </a:xfrm>
        </p:grpSpPr>
        <p:sp>
          <p:nvSpPr>
            <p:cNvPr id="3" name="Ovaal 2">
              <a:extLst>
                <a:ext uri="{FF2B5EF4-FFF2-40B4-BE49-F238E27FC236}">
                  <a16:creationId xmlns:a16="http://schemas.microsoft.com/office/drawing/2014/main" id="{7D58E221-9CDE-F5B2-CDA9-22624AF2933B}"/>
                </a:ext>
              </a:extLst>
            </p:cNvPr>
            <p:cNvSpPr/>
            <p:nvPr/>
          </p:nvSpPr>
          <p:spPr>
            <a:xfrm>
              <a:off x="2601056" y="-361132"/>
              <a:ext cx="2527966" cy="2367340"/>
            </a:xfrm>
            <a:prstGeom prst="ellipse">
              <a:avLst/>
            </a:prstGeom>
            <a:solidFill>
              <a:srgbClr val="FFC000">
                <a:alpha val="50000"/>
              </a:srgb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5">
                <a:alpha val="50000"/>
                <a:hueOff val="-421158"/>
                <a:satOff val="-1986"/>
                <a:lumOff val="490"/>
                <a:alphaOff val="0"/>
              </a:schemeClr>
            </a:effectRef>
            <a:fontRef idx="minor">
              <a:schemeClr val="tx1"/>
            </a:fontRef>
          </p:style>
          <p:txBody>
            <a:bodyPr/>
            <a:lstStyle/>
            <a:p>
              <a:endParaRPr lang="nl-NL"/>
            </a:p>
          </p:txBody>
        </p:sp>
        <p:sp>
          <p:nvSpPr>
            <p:cNvPr id="4" name="Ovaal 4">
              <a:extLst>
                <a:ext uri="{FF2B5EF4-FFF2-40B4-BE49-F238E27FC236}">
                  <a16:creationId xmlns:a16="http://schemas.microsoft.com/office/drawing/2014/main" id="{7DAF447F-7052-861F-2151-C5D1B79655C4}"/>
                </a:ext>
              </a:extLst>
            </p:cNvPr>
            <p:cNvSpPr txBox="1"/>
            <p:nvPr/>
          </p:nvSpPr>
          <p:spPr>
            <a:xfrm>
              <a:off x="2971268" y="-14443"/>
              <a:ext cx="1787542" cy="167396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35560" tIns="35560" rIns="35560" bIns="35560" numCol="1" spcCol="1270" anchor="ctr" anchorCtr="0">
              <a:noAutofit/>
            </a:bodyPr>
            <a:lstStyle/>
            <a:p>
              <a:pPr marL="0" lvl="0" indent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nl-NL" sz="2800" b="1" kern="1200" dirty="0">
                  <a:latin typeface="Calibri Light" panose="020F0302020204030204" pitchFamily="34" charset="0"/>
                  <a:cs typeface="Calibri Light" panose="020F0302020204030204" pitchFamily="34" charset="0"/>
                </a:rPr>
                <a:t>MBO </a:t>
              </a:r>
              <a:br>
                <a:rPr lang="nl-NL" sz="2800" b="1" kern="1200" dirty="0">
                  <a:latin typeface="Calibri Light" panose="020F0302020204030204" pitchFamily="34" charset="0"/>
                  <a:cs typeface="Calibri Light" panose="020F0302020204030204" pitchFamily="34" charset="0"/>
                </a:rPr>
              </a:br>
              <a:r>
                <a:rPr lang="nl-NL" sz="2800" b="1" kern="1200" dirty="0">
                  <a:latin typeface="Calibri Light" panose="020F0302020204030204" pitchFamily="34" charset="0"/>
                  <a:cs typeface="Calibri Light" panose="020F0302020204030204" pitchFamily="34" charset="0"/>
                </a:rPr>
                <a:t>niveau 1</a:t>
              </a:r>
            </a:p>
            <a:p>
              <a:pPr marL="0" lvl="0" indent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nl-NL" sz="2800" b="1" kern="1200" dirty="0">
                  <a:latin typeface="Calibri Light" panose="020F0302020204030204" pitchFamily="34" charset="0"/>
                  <a:cs typeface="Calibri Light" panose="020F0302020204030204" pitchFamily="34" charset="0"/>
                </a:rPr>
                <a:t>NL A2</a:t>
              </a:r>
            </a:p>
          </p:txBody>
        </p:sp>
      </p:grpSp>
      <p:sp>
        <p:nvSpPr>
          <p:cNvPr id="7" name="Tekstvak 6">
            <a:extLst>
              <a:ext uri="{FF2B5EF4-FFF2-40B4-BE49-F238E27FC236}">
                <a16:creationId xmlns:a16="http://schemas.microsoft.com/office/drawing/2014/main" id="{783C1B88-3325-3EFE-E3D8-D9520672E707}"/>
              </a:ext>
            </a:extLst>
          </p:cNvPr>
          <p:cNvSpPr txBox="1"/>
          <p:nvPr/>
        </p:nvSpPr>
        <p:spPr>
          <a:xfrm>
            <a:off x="4391951" y="2568502"/>
            <a:ext cx="1944303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l-NL" dirty="0">
                <a:latin typeface="Calibri Light" panose="020F0302020204030204" pitchFamily="34" charset="0"/>
                <a:cs typeface="Calibri Light" panose="020F0302020204030204" pitchFamily="34" charset="0"/>
              </a:rPr>
              <a:t>Deel Klas S303</a:t>
            </a:r>
          </a:p>
          <a:p>
            <a:r>
              <a:rPr lang="nl-NL" dirty="0">
                <a:latin typeface="Calibri Light" panose="020F0302020204030204" pitchFamily="34" charset="0"/>
                <a:cs typeface="Calibri Light" panose="020F0302020204030204" pitchFamily="34" charset="0"/>
              </a:rPr>
              <a:t>Klas S304</a:t>
            </a:r>
          </a:p>
          <a:p>
            <a:r>
              <a:rPr lang="nl-NL" dirty="0">
                <a:latin typeface="Calibri Light" panose="020F0302020204030204" pitchFamily="34" charset="0"/>
                <a:cs typeface="Calibri Light" panose="020F0302020204030204" pitchFamily="34" charset="0"/>
              </a:rPr>
              <a:t>Klas S305</a:t>
            </a:r>
          </a:p>
          <a:p>
            <a:r>
              <a:rPr lang="nl-NL" dirty="0">
                <a:latin typeface="Calibri Light" panose="020F0302020204030204" pitchFamily="34" charset="0"/>
                <a:cs typeface="Calibri Light" panose="020F0302020204030204" pitchFamily="34" charset="0"/>
              </a:rPr>
              <a:t>Klas S306</a:t>
            </a:r>
          </a:p>
        </p:txBody>
      </p:sp>
      <p:sp>
        <p:nvSpPr>
          <p:cNvPr id="9" name="Pijl: rechts 8">
            <a:extLst>
              <a:ext uri="{FF2B5EF4-FFF2-40B4-BE49-F238E27FC236}">
                <a16:creationId xmlns:a16="http://schemas.microsoft.com/office/drawing/2014/main" id="{27635EAF-1C15-8FF2-AD56-6FFF3A53B6CD}"/>
              </a:ext>
            </a:extLst>
          </p:cNvPr>
          <p:cNvSpPr/>
          <p:nvPr/>
        </p:nvSpPr>
        <p:spPr>
          <a:xfrm>
            <a:off x="6791867" y="1105301"/>
            <a:ext cx="1670344" cy="558265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Tekstvak 9">
            <a:extLst>
              <a:ext uri="{FF2B5EF4-FFF2-40B4-BE49-F238E27FC236}">
                <a16:creationId xmlns:a16="http://schemas.microsoft.com/office/drawing/2014/main" id="{123D3225-D2B9-7068-1A48-8BCDBBC6103A}"/>
              </a:ext>
            </a:extLst>
          </p:cNvPr>
          <p:cNvSpPr txBox="1"/>
          <p:nvPr/>
        </p:nvSpPr>
        <p:spPr>
          <a:xfrm>
            <a:off x="8937679" y="2869213"/>
            <a:ext cx="1944303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l-NL" dirty="0">
                <a:latin typeface="Calibri Light" panose="020F0302020204030204" pitchFamily="34" charset="0"/>
                <a:cs typeface="Calibri Light" panose="020F0302020204030204" pitchFamily="34" charset="0"/>
              </a:rPr>
              <a:t>Taalniveau A1 (nu)</a:t>
            </a:r>
          </a:p>
        </p:txBody>
      </p:sp>
      <p:grpSp>
        <p:nvGrpSpPr>
          <p:cNvPr id="11" name="Groep 10">
            <a:extLst>
              <a:ext uri="{FF2B5EF4-FFF2-40B4-BE49-F238E27FC236}">
                <a16:creationId xmlns:a16="http://schemas.microsoft.com/office/drawing/2014/main" id="{93D9B416-D4A9-9D62-55CA-8C04425A02C1}"/>
              </a:ext>
            </a:extLst>
          </p:cNvPr>
          <p:cNvGrpSpPr/>
          <p:nvPr/>
        </p:nvGrpSpPr>
        <p:grpSpPr>
          <a:xfrm>
            <a:off x="195447" y="4097170"/>
            <a:ext cx="1726402" cy="1711202"/>
            <a:chOff x="3240087" y="3176335"/>
            <a:chExt cx="1726402" cy="1711202"/>
          </a:xfrm>
        </p:grpSpPr>
        <p:sp>
          <p:nvSpPr>
            <p:cNvPr id="12" name="Ovaal 11">
              <a:extLst>
                <a:ext uri="{FF2B5EF4-FFF2-40B4-BE49-F238E27FC236}">
                  <a16:creationId xmlns:a16="http://schemas.microsoft.com/office/drawing/2014/main" id="{9C6F9C4B-FCF8-420B-1FB7-36E897178E8B}"/>
                </a:ext>
              </a:extLst>
            </p:cNvPr>
            <p:cNvSpPr/>
            <p:nvPr/>
          </p:nvSpPr>
          <p:spPr>
            <a:xfrm>
              <a:off x="3240087" y="3176335"/>
              <a:ext cx="1726402" cy="1711202"/>
            </a:xfrm>
            <a:prstGeom prst="ellipse">
              <a:avLst/>
            </a:prstGeom>
            <a:solidFill>
              <a:srgbClr val="92D050">
                <a:alpha val="50000"/>
              </a:srgb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5">
                <a:alpha val="50000"/>
                <a:hueOff val="-1263473"/>
                <a:satOff val="-5958"/>
                <a:lumOff val="1470"/>
                <a:alphaOff val="0"/>
              </a:schemeClr>
            </a:effectRef>
            <a:fontRef idx="minor">
              <a:schemeClr val="tx1"/>
            </a:fontRef>
          </p:style>
          <p:txBody>
            <a:bodyPr/>
            <a:lstStyle/>
            <a:p>
              <a:endParaRPr lang="nl-NL"/>
            </a:p>
          </p:txBody>
        </p:sp>
        <p:sp>
          <p:nvSpPr>
            <p:cNvPr id="13" name="Ovaal 4">
              <a:extLst>
                <a:ext uri="{FF2B5EF4-FFF2-40B4-BE49-F238E27FC236}">
                  <a16:creationId xmlns:a16="http://schemas.microsoft.com/office/drawing/2014/main" id="{B8BF879F-E04F-7068-D0FD-7F97B9670A00}"/>
                </a:ext>
              </a:extLst>
            </p:cNvPr>
            <p:cNvSpPr txBox="1"/>
            <p:nvPr/>
          </p:nvSpPr>
          <p:spPr>
            <a:xfrm>
              <a:off x="3492913" y="3426935"/>
              <a:ext cx="1220750" cy="121000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25400" tIns="25400" rIns="25400" bIns="25400" numCol="1" spcCol="1270" anchor="ctr" anchorCtr="0">
              <a:noAutofit/>
            </a:bodyPr>
            <a:lstStyle/>
            <a:p>
              <a:pPr marL="0" lvl="0" indent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nl-NL" sz="2000" b="1" kern="1200" dirty="0">
                  <a:latin typeface="Calibri Light" panose="020F0302020204030204" pitchFamily="34" charset="0"/>
                  <a:cs typeface="Calibri Light" panose="020F0302020204030204" pitchFamily="34" charset="0"/>
                </a:rPr>
                <a:t>MBO </a:t>
              </a:r>
              <a:br>
                <a:rPr lang="nl-NL" sz="2000" b="1" kern="1200" dirty="0">
                  <a:latin typeface="Calibri Light" panose="020F0302020204030204" pitchFamily="34" charset="0"/>
                  <a:cs typeface="Calibri Light" panose="020F0302020204030204" pitchFamily="34" charset="0"/>
                </a:rPr>
              </a:br>
              <a:r>
                <a:rPr lang="nl-NL" sz="2000" b="1" kern="1200" dirty="0">
                  <a:latin typeface="Calibri Light" panose="020F0302020204030204" pitchFamily="34" charset="0"/>
                  <a:cs typeface="Calibri Light" panose="020F0302020204030204" pitchFamily="34" charset="0"/>
                </a:rPr>
                <a:t>niveau 3 of 4: NL B1 </a:t>
              </a:r>
            </a:p>
          </p:txBody>
        </p:sp>
      </p:grpSp>
      <p:sp>
        <p:nvSpPr>
          <p:cNvPr id="14" name="Pijl: rechts 13">
            <a:extLst>
              <a:ext uri="{FF2B5EF4-FFF2-40B4-BE49-F238E27FC236}">
                <a16:creationId xmlns:a16="http://schemas.microsoft.com/office/drawing/2014/main" id="{8FA87BCB-BDC5-075B-749D-13AE4483AC3E}"/>
              </a:ext>
            </a:extLst>
          </p:cNvPr>
          <p:cNvSpPr/>
          <p:nvPr/>
        </p:nvSpPr>
        <p:spPr>
          <a:xfrm>
            <a:off x="1921849" y="3035085"/>
            <a:ext cx="1670344" cy="558265"/>
          </a:xfrm>
          <a:prstGeom prst="rightArrow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Tekstvak 14">
            <a:extLst>
              <a:ext uri="{FF2B5EF4-FFF2-40B4-BE49-F238E27FC236}">
                <a16:creationId xmlns:a16="http://schemas.microsoft.com/office/drawing/2014/main" id="{F3880606-578E-514F-4E4F-94405CC6A1AF}"/>
              </a:ext>
            </a:extLst>
          </p:cNvPr>
          <p:cNvSpPr txBox="1"/>
          <p:nvPr/>
        </p:nvSpPr>
        <p:spPr>
          <a:xfrm>
            <a:off x="4378843" y="4629482"/>
            <a:ext cx="1944303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l-NL" dirty="0">
                <a:latin typeface="Calibri Light" panose="020F0302020204030204" pitchFamily="34" charset="0"/>
                <a:cs typeface="Calibri Light" panose="020F0302020204030204" pitchFamily="34" charset="0"/>
              </a:rPr>
              <a:t>Klas S307</a:t>
            </a:r>
          </a:p>
          <a:p>
            <a:r>
              <a:rPr lang="nl-NL" dirty="0">
                <a:latin typeface="Calibri Light" panose="020F0302020204030204" pitchFamily="34" charset="0"/>
                <a:cs typeface="Calibri Light" panose="020F0302020204030204" pitchFamily="34" charset="0"/>
              </a:rPr>
              <a:t>Klas S308</a:t>
            </a:r>
          </a:p>
          <a:p>
            <a:r>
              <a:rPr lang="nl-NL" dirty="0">
                <a:latin typeface="Calibri Light" panose="020F0302020204030204" pitchFamily="34" charset="0"/>
                <a:cs typeface="Calibri Light" panose="020F0302020204030204" pitchFamily="34" charset="0"/>
              </a:rPr>
              <a:t>Klas S309</a:t>
            </a:r>
          </a:p>
          <a:p>
            <a:r>
              <a:rPr lang="nl-NL" dirty="0">
                <a:latin typeface="Calibri Light" panose="020F0302020204030204" pitchFamily="34" charset="0"/>
                <a:cs typeface="Calibri Light" panose="020F0302020204030204" pitchFamily="34" charset="0"/>
              </a:rPr>
              <a:t>Klas S310</a:t>
            </a:r>
          </a:p>
        </p:txBody>
      </p:sp>
      <p:sp>
        <p:nvSpPr>
          <p:cNvPr id="17" name="Stroomdiagram: Verbindingslijn 16">
            <a:extLst>
              <a:ext uri="{FF2B5EF4-FFF2-40B4-BE49-F238E27FC236}">
                <a16:creationId xmlns:a16="http://schemas.microsoft.com/office/drawing/2014/main" id="{06279FC6-4AAF-5A95-5BA1-10E2EDAE6D61}"/>
              </a:ext>
            </a:extLst>
          </p:cNvPr>
          <p:cNvSpPr/>
          <p:nvPr/>
        </p:nvSpPr>
        <p:spPr>
          <a:xfrm>
            <a:off x="366741" y="5501730"/>
            <a:ext cx="943276" cy="955477"/>
          </a:xfrm>
          <a:prstGeom prst="flowChartConnector">
            <a:avLst/>
          </a:prstGeom>
          <a:solidFill>
            <a:srgbClr val="00B05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10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T&amp;S </a:t>
            </a:r>
            <a:r>
              <a:rPr lang="nl-NL" sz="1100" dirty="0" err="1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HvA</a:t>
            </a:r>
            <a:endParaRPr lang="nl-NL" sz="1100" dirty="0">
              <a:solidFill>
                <a:schemeClr val="tx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algn="ctr"/>
            <a:r>
              <a:rPr lang="nl-NL" sz="110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NL B1 +</a:t>
            </a:r>
          </a:p>
        </p:txBody>
      </p:sp>
      <p:grpSp>
        <p:nvGrpSpPr>
          <p:cNvPr id="18" name="Groep 17">
            <a:extLst>
              <a:ext uri="{FF2B5EF4-FFF2-40B4-BE49-F238E27FC236}">
                <a16:creationId xmlns:a16="http://schemas.microsoft.com/office/drawing/2014/main" id="{4EA4EB57-C046-0C5A-BBA5-30536F7B60BD}"/>
              </a:ext>
            </a:extLst>
          </p:cNvPr>
          <p:cNvGrpSpPr/>
          <p:nvPr/>
        </p:nvGrpSpPr>
        <p:grpSpPr>
          <a:xfrm>
            <a:off x="1310017" y="5339810"/>
            <a:ext cx="870762" cy="901110"/>
            <a:chOff x="5105274" y="1480913"/>
            <a:chExt cx="870762" cy="901110"/>
          </a:xfrm>
        </p:grpSpPr>
        <p:sp>
          <p:nvSpPr>
            <p:cNvPr id="19" name="Stroomdiagram: Verbindingslijn 18">
              <a:extLst>
                <a:ext uri="{FF2B5EF4-FFF2-40B4-BE49-F238E27FC236}">
                  <a16:creationId xmlns:a16="http://schemas.microsoft.com/office/drawing/2014/main" id="{97FF630C-FDF5-A09E-3100-932CFC30C037}"/>
                </a:ext>
              </a:extLst>
            </p:cNvPr>
            <p:cNvSpPr/>
            <p:nvPr/>
          </p:nvSpPr>
          <p:spPr>
            <a:xfrm>
              <a:off x="5105274" y="1480913"/>
              <a:ext cx="870762" cy="901110"/>
            </a:xfrm>
            <a:prstGeom prst="flowChartConnector">
              <a:avLst/>
            </a:prstGeom>
            <a:solidFill>
              <a:srgbClr val="00B050">
                <a:alpha val="50000"/>
              </a:srgb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5">
                <a:alpha val="50000"/>
                <a:hueOff val="-842315"/>
                <a:satOff val="-3972"/>
                <a:lumOff val="980"/>
                <a:alphaOff val="0"/>
              </a:schemeClr>
            </a:effectRef>
            <a:fontRef idx="minor">
              <a:schemeClr val="tx1"/>
            </a:fontRef>
          </p:style>
          <p:txBody>
            <a:bodyPr/>
            <a:lstStyle/>
            <a:p>
              <a:endParaRPr lang="nl-NL"/>
            </a:p>
          </p:txBody>
        </p:sp>
        <p:sp>
          <p:nvSpPr>
            <p:cNvPr id="20" name="Stroomdiagram: Verbindingslijn 4">
              <a:extLst>
                <a:ext uri="{FF2B5EF4-FFF2-40B4-BE49-F238E27FC236}">
                  <a16:creationId xmlns:a16="http://schemas.microsoft.com/office/drawing/2014/main" id="{8612F1E6-648E-9FA6-D91A-4860270A48E2}"/>
                </a:ext>
              </a:extLst>
            </p:cNvPr>
            <p:cNvSpPr txBox="1"/>
            <p:nvPr/>
          </p:nvSpPr>
          <p:spPr>
            <a:xfrm>
              <a:off x="5232794" y="1612878"/>
              <a:ext cx="615722" cy="63718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11430" tIns="11430" rIns="11430" bIns="11430" numCol="1" spcCol="1270" anchor="ctr" anchorCtr="0">
              <a:noAutofit/>
            </a:bodyPr>
            <a:lstStyle/>
            <a:p>
              <a:pPr marL="0" lvl="0" indent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nl-NL" sz="900" b="1" kern="1200" dirty="0">
                  <a:latin typeface="Calibri Light" panose="020F0302020204030204" pitchFamily="34" charset="0"/>
                  <a:cs typeface="Calibri Light" panose="020F0302020204030204" pitchFamily="34" charset="0"/>
                </a:rPr>
                <a:t>HAVO 4 Oostpoort</a:t>
              </a:r>
            </a:p>
            <a:p>
              <a:pPr marL="0" lvl="0" indent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br>
                <a:rPr lang="nl-NL" sz="900" b="1" kern="1200" dirty="0">
                  <a:latin typeface="Calibri Light" panose="020F0302020204030204" pitchFamily="34" charset="0"/>
                  <a:cs typeface="Calibri Light" panose="020F0302020204030204" pitchFamily="34" charset="0"/>
                </a:rPr>
              </a:br>
              <a:r>
                <a:rPr lang="nl-NL" sz="900" b="1" kern="1200" dirty="0">
                  <a:latin typeface="Calibri Light" panose="020F0302020204030204" pitchFamily="34" charset="0"/>
                  <a:cs typeface="Calibri Light" panose="020F0302020204030204" pitchFamily="34" charset="0"/>
                </a:rPr>
                <a:t>NL B1 +</a:t>
              </a:r>
            </a:p>
          </p:txBody>
        </p:sp>
      </p:grpSp>
      <p:sp>
        <p:nvSpPr>
          <p:cNvPr id="21" name="Pijl: rechts 20">
            <a:extLst>
              <a:ext uri="{FF2B5EF4-FFF2-40B4-BE49-F238E27FC236}">
                <a16:creationId xmlns:a16="http://schemas.microsoft.com/office/drawing/2014/main" id="{7DAD71EF-6F41-82A6-4458-FDD194FB4372}"/>
              </a:ext>
            </a:extLst>
          </p:cNvPr>
          <p:cNvSpPr/>
          <p:nvPr/>
        </p:nvSpPr>
        <p:spPr>
          <a:xfrm>
            <a:off x="6708672" y="2979772"/>
            <a:ext cx="1670344" cy="558265"/>
          </a:xfrm>
          <a:prstGeom prst="rightArrow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Tekstvak 21">
            <a:extLst>
              <a:ext uri="{FF2B5EF4-FFF2-40B4-BE49-F238E27FC236}">
                <a16:creationId xmlns:a16="http://schemas.microsoft.com/office/drawing/2014/main" id="{DAF927AE-26AF-D625-0697-F47B7E64E1A3}"/>
              </a:ext>
            </a:extLst>
          </p:cNvPr>
          <p:cNvSpPr txBox="1"/>
          <p:nvPr/>
        </p:nvSpPr>
        <p:spPr>
          <a:xfrm>
            <a:off x="8780141" y="4675000"/>
            <a:ext cx="1944303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l-NL" dirty="0">
                <a:latin typeface="Calibri Light" panose="020F0302020204030204" pitchFamily="34" charset="0"/>
                <a:cs typeface="Calibri Light" panose="020F0302020204030204" pitchFamily="34" charset="0"/>
              </a:rPr>
              <a:t>Taalniveau A2 (nu)</a:t>
            </a:r>
          </a:p>
        </p:txBody>
      </p:sp>
      <p:grpSp>
        <p:nvGrpSpPr>
          <p:cNvPr id="24" name="Groep 23">
            <a:extLst>
              <a:ext uri="{FF2B5EF4-FFF2-40B4-BE49-F238E27FC236}">
                <a16:creationId xmlns:a16="http://schemas.microsoft.com/office/drawing/2014/main" id="{2603067C-8A3C-3491-4447-FB83A07E37EC}"/>
              </a:ext>
            </a:extLst>
          </p:cNvPr>
          <p:cNvGrpSpPr/>
          <p:nvPr/>
        </p:nvGrpSpPr>
        <p:grpSpPr>
          <a:xfrm>
            <a:off x="1208373" y="334496"/>
            <a:ext cx="1316066" cy="1316066"/>
            <a:chOff x="1732415" y="2446522"/>
            <a:chExt cx="1316066" cy="1316066"/>
          </a:xfrm>
        </p:grpSpPr>
        <p:sp>
          <p:nvSpPr>
            <p:cNvPr id="25" name="Ovaal 24">
              <a:extLst>
                <a:ext uri="{FF2B5EF4-FFF2-40B4-BE49-F238E27FC236}">
                  <a16:creationId xmlns:a16="http://schemas.microsoft.com/office/drawing/2014/main" id="{B015FC3A-12D6-B36B-8D1C-B443064BEF25}"/>
                </a:ext>
              </a:extLst>
            </p:cNvPr>
            <p:cNvSpPr/>
            <p:nvPr/>
          </p:nvSpPr>
          <p:spPr>
            <a:xfrm>
              <a:off x="1732415" y="2446522"/>
              <a:ext cx="1316066" cy="1316066"/>
            </a:xfrm>
            <a:prstGeom prst="ellipse">
              <a:avLst/>
            </a:prstGeom>
            <a:solidFill>
              <a:srgbClr val="7030A0">
                <a:alpha val="50000"/>
              </a:srgb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5">
                <a:alpha val="50000"/>
                <a:hueOff val="-1684631"/>
                <a:satOff val="-7944"/>
                <a:lumOff val="1960"/>
                <a:alphaOff val="0"/>
              </a:schemeClr>
            </a:effectRef>
            <a:fontRef idx="minor">
              <a:schemeClr val="tx1"/>
            </a:fontRef>
          </p:style>
          <p:txBody>
            <a:bodyPr/>
            <a:lstStyle/>
            <a:p>
              <a:endParaRPr lang="nl-NL"/>
            </a:p>
          </p:txBody>
        </p:sp>
        <p:sp>
          <p:nvSpPr>
            <p:cNvPr id="26" name="Ovaal 4">
              <a:extLst>
                <a:ext uri="{FF2B5EF4-FFF2-40B4-BE49-F238E27FC236}">
                  <a16:creationId xmlns:a16="http://schemas.microsoft.com/office/drawing/2014/main" id="{09C38FB3-DC42-BEDC-4CA0-663421645255}"/>
                </a:ext>
              </a:extLst>
            </p:cNvPr>
            <p:cNvSpPr txBox="1"/>
            <p:nvPr/>
          </p:nvSpPr>
          <p:spPr>
            <a:xfrm>
              <a:off x="1925148" y="2639255"/>
              <a:ext cx="930600" cy="93060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11430" tIns="11430" rIns="11430" bIns="11430" numCol="1" spcCol="1270" anchor="ctr" anchorCtr="0">
              <a:noAutofit/>
            </a:bodyPr>
            <a:lstStyle/>
            <a:p>
              <a:pPr marL="0" lvl="0" indent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nl-NL" sz="900" b="1" kern="1200" dirty="0">
                  <a:latin typeface="Calibri Light" panose="020F0302020204030204" pitchFamily="34" charset="0"/>
                  <a:cs typeface="Calibri Light" panose="020F0302020204030204" pitchFamily="34" charset="0"/>
                </a:rPr>
                <a:t>Pre Entree Route </a:t>
              </a:r>
              <a:r>
                <a:rPr lang="nl-NL" sz="900" b="1" kern="1200" dirty="0" err="1">
                  <a:latin typeface="Calibri Light" panose="020F0302020204030204" pitchFamily="34" charset="0"/>
                  <a:cs typeface="Calibri Light" panose="020F0302020204030204" pitchFamily="34" charset="0"/>
                </a:rPr>
                <a:t>ROCvA</a:t>
              </a:r>
              <a:endParaRPr lang="nl-NL" sz="900" b="1" kern="1200" dirty="0"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  <a:p>
              <a:pPr marL="0" lvl="0" indent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nl-NL" sz="900" kern="1200" dirty="0"/>
            </a:p>
            <a:p>
              <a:pPr marL="0" lvl="0" indent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nl-NL" sz="900" b="1" kern="1200" dirty="0">
                  <a:latin typeface="Calibri Light" panose="020F0302020204030204" pitchFamily="34" charset="0"/>
                  <a:cs typeface="Calibri Light" panose="020F0302020204030204" pitchFamily="34" charset="0"/>
                </a:rPr>
                <a:t>A1+ en &gt;A2</a:t>
              </a:r>
            </a:p>
          </p:txBody>
        </p:sp>
      </p:grpSp>
      <p:sp>
        <p:nvSpPr>
          <p:cNvPr id="27" name="Stroomdiagram: Verbindingslijn 26">
            <a:extLst>
              <a:ext uri="{FF2B5EF4-FFF2-40B4-BE49-F238E27FC236}">
                <a16:creationId xmlns:a16="http://schemas.microsoft.com/office/drawing/2014/main" id="{29FAD1FB-5635-9C89-17BA-52986585751B}"/>
              </a:ext>
            </a:extLst>
          </p:cNvPr>
          <p:cNvSpPr/>
          <p:nvPr/>
        </p:nvSpPr>
        <p:spPr>
          <a:xfrm>
            <a:off x="494061" y="570299"/>
            <a:ext cx="1087654" cy="1101914"/>
          </a:xfrm>
          <a:prstGeom prst="flowChartConnector">
            <a:avLst/>
          </a:prstGeom>
          <a:solidFill>
            <a:srgbClr val="0070C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100" b="1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PMT Gemeente </a:t>
            </a:r>
          </a:p>
        </p:txBody>
      </p:sp>
      <p:sp>
        <p:nvSpPr>
          <p:cNvPr id="28" name="Pijl: rechts 27">
            <a:extLst>
              <a:ext uri="{FF2B5EF4-FFF2-40B4-BE49-F238E27FC236}">
                <a16:creationId xmlns:a16="http://schemas.microsoft.com/office/drawing/2014/main" id="{21BBCFF2-1BA7-AA68-477A-958E74C16320}"/>
              </a:ext>
            </a:extLst>
          </p:cNvPr>
          <p:cNvSpPr/>
          <p:nvPr/>
        </p:nvSpPr>
        <p:spPr>
          <a:xfrm>
            <a:off x="1836162" y="4690975"/>
            <a:ext cx="1670344" cy="558265"/>
          </a:xfrm>
          <a:prstGeom prst="rightArrow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9" name="Tekstvak 28">
            <a:extLst>
              <a:ext uri="{FF2B5EF4-FFF2-40B4-BE49-F238E27FC236}">
                <a16:creationId xmlns:a16="http://schemas.microsoft.com/office/drawing/2014/main" id="{07979D90-03F6-7230-3C1B-CE614FC5152D}"/>
              </a:ext>
            </a:extLst>
          </p:cNvPr>
          <p:cNvSpPr txBox="1"/>
          <p:nvPr/>
        </p:nvSpPr>
        <p:spPr>
          <a:xfrm>
            <a:off x="4391952" y="889633"/>
            <a:ext cx="1944303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l-NL" dirty="0">
                <a:latin typeface="Calibri Light" panose="020F0302020204030204" pitchFamily="34" charset="0"/>
                <a:cs typeface="Calibri Light" panose="020F0302020204030204" pitchFamily="34" charset="0"/>
              </a:rPr>
              <a:t>Klas S300</a:t>
            </a:r>
          </a:p>
          <a:p>
            <a:r>
              <a:rPr lang="nl-NL" dirty="0">
                <a:latin typeface="Calibri Light" panose="020F0302020204030204" pitchFamily="34" charset="0"/>
                <a:cs typeface="Calibri Light" panose="020F0302020204030204" pitchFamily="34" charset="0"/>
              </a:rPr>
              <a:t>Klas S302</a:t>
            </a:r>
          </a:p>
        </p:txBody>
      </p:sp>
      <p:sp>
        <p:nvSpPr>
          <p:cNvPr id="30" name="Pijl: rechts 29">
            <a:extLst>
              <a:ext uri="{FF2B5EF4-FFF2-40B4-BE49-F238E27FC236}">
                <a16:creationId xmlns:a16="http://schemas.microsoft.com/office/drawing/2014/main" id="{10AAA288-3853-7B08-8BBA-C96E38455096}"/>
              </a:ext>
            </a:extLst>
          </p:cNvPr>
          <p:cNvSpPr/>
          <p:nvPr/>
        </p:nvSpPr>
        <p:spPr>
          <a:xfrm>
            <a:off x="6791867" y="4781545"/>
            <a:ext cx="1670344" cy="558265"/>
          </a:xfrm>
          <a:prstGeom prst="rightArrow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1" name="Tekstvak 30">
            <a:extLst>
              <a:ext uri="{FF2B5EF4-FFF2-40B4-BE49-F238E27FC236}">
                <a16:creationId xmlns:a16="http://schemas.microsoft.com/office/drawing/2014/main" id="{898A8426-8722-C51A-87F0-C30B131D4F1A}"/>
              </a:ext>
            </a:extLst>
          </p:cNvPr>
          <p:cNvSpPr txBox="1"/>
          <p:nvPr/>
        </p:nvSpPr>
        <p:spPr>
          <a:xfrm>
            <a:off x="8821862" y="1088497"/>
            <a:ext cx="2060121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l-NL" dirty="0">
                <a:latin typeface="Calibri Light" panose="020F0302020204030204" pitchFamily="34" charset="0"/>
                <a:cs typeface="Calibri Light" panose="020F0302020204030204" pitchFamily="34" charset="0"/>
              </a:rPr>
              <a:t>Taalniveau &lt;A1 (nu)</a:t>
            </a:r>
          </a:p>
        </p:txBody>
      </p:sp>
      <p:sp>
        <p:nvSpPr>
          <p:cNvPr id="32" name="Ster: 7 punten 31">
            <a:extLst>
              <a:ext uri="{FF2B5EF4-FFF2-40B4-BE49-F238E27FC236}">
                <a16:creationId xmlns:a16="http://schemas.microsoft.com/office/drawing/2014/main" id="{8CD60EBE-883C-62B8-75A4-B1B8DF7E416B}"/>
              </a:ext>
            </a:extLst>
          </p:cNvPr>
          <p:cNvSpPr/>
          <p:nvPr/>
        </p:nvSpPr>
        <p:spPr>
          <a:xfrm>
            <a:off x="10021162" y="4605145"/>
            <a:ext cx="2270229" cy="2150100"/>
          </a:xfrm>
          <a:prstGeom prst="star7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Niet alléén taalniveau ook diploma</a:t>
            </a:r>
          </a:p>
        </p:txBody>
      </p:sp>
      <p:sp>
        <p:nvSpPr>
          <p:cNvPr id="8" name="Pijl: rechts 7">
            <a:extLst>
              <a:ext uri="{FF2B5EF4-FFF2-40B4-BE49-F238E27FC236}">
                <a16:creationId xmlns:a16="http://schemas.microsoft.com/office/drawing/2014/main" id="{E6CB502C-0895-2F4A-5574-6587B0D219DB}"/>
              </a:ext>
            </a:extLst>
          </p:cNvPr>
          <p:cNvSpPr/>
          <p:nvPr/>
        </p:nvSpPr>
        <p:spPr>
          <a:xfrm>
            <a:off x="2296027" y="1071802"/>
            <a:ext cx="1818783" cy="558265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31853253"/>
      </p:ext>
    </p:extLst>
  </p:cSld>
  <p:clrMapOvr>
    <a:masterClrMapping/>
  </p:clrMapOvr>
</p:sld>
</file>

<file path=ppt/theme/theme1.xml><?xml version="1.0" encoding="utf-8"?>
<a:theme xmlns:a="http://schemas.openxmlformats.org/drawingml/2006/main" name="Galerie">
  <a:themeElements>
    <a:clrScheme name="Galerie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erie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ie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296</TotalTime>
  <Words>749</Words>
  <Application>Microsoft Office PowerPoint</Application>
  <PresentationFormat>Breedbeeld</PresentationFormat>
  <Paragraphs>206</Paragraphs>
  <Slides>13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13</vt:i4>
      </vt:variant>
    </vt:vector>
  </HeadingPairs>
  <TitlesOfParts>
    <vt:vector size="18" baseType="lpstr">
      <vt:lpstr>Arial</vt:lpstr>
      <vt:lpstr>Calibri Light</vt:lpstr>
      <vt:lpstr>Gill Sans MT</vt:lpstr>
      <vt:lpstr>WordVisiCarriageReturn_MSFontService</vt:lpstr>
      <vt:lpstr>Galerie</vt:lpstr>
      <vt:lpstr>Uitleg 16+ klassen 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uitleg 16+ klassen</dc:title>
  <dc:creator>Hendrieckje van Gent</dc:creator>
  <cp:lastModifiedBy>Hester Boschma</cp:lastModifiedBy>
  <cp:revision>8</cp:revision>
  <dcterms:created xsi:type="dcterms:W3CDTF">2023-10-02T09:19:46Z</dcterms:created>
  <dcterms:modified xsi:type="dcterms:W3CDTF">2023-10-18T06:40:39Z</dcterms:modified>
</cp:coreProperties>
</file>